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18"/>
  </p:notesMasterIdLst>
  <p:handoutMasterIdLst>
    <p:handoutMasterId r:id="rId19"/>
  </p:handoutMasterIdLst>
  <p:sldIdLst>
    <p:sldId id="262" r:id="rId2"/>
    <p:sldId id="289" r:id="rId3"/>
    <p:sldId id="266" r:id="rId4"/>
    <p:sldId id="267" r:id="rId5"/>
    <p:sldId id="290" r:id="rId6"/>
    <p:sldId id="271" r:id="rId7"/>
    <p:sldId id="272" r:id="rId8"/>
    <p:sldId id="274" r:id="rId9"/>
    <p:sldId id="291" r:id="rId10"/>
    <p:sldId id="276" r:id="rId11"/>
    <p:sldId id="292" r:id="rId12"/>
    <p:sldId id="300" r:id="rId13"/>
    <p:sldId id="277" r:id="rId14"/>
    <p:sldId id="279" r:id="rId15"/>
    <p:sldId id="285" r:id="rId16"/>
    <p:sldId id="295" r:id="rId17"/>
  </p:sldIdLst>
  <p:sldSz cx="9144000" cy="6858000" type="screen4x3"/>
  <p:notesSz cx="6858000" cy="9144000"/>
  <p:custDataLst>
    <p:tags r:id="rId20"/>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7F6FEAFE-A9A3-4EA2-A8D7-72F749970899}">
          <p14:sldIdLst>
            <p14:sldId id="262"/>
            <p14:sldId id="289"/>
            <p14:sldId id="266"/>
            <p14:sldId id="267"/>
            <p14:sldId id="290"/>
            <p14:sldId id="271"/>
            <p14:sldId id="272"/>
            <p14:sldId id="274"/>
            <p14:sldId id="291"/>
            <p14:sldId id="276"/>
            <p14:sldId id="292"/>
            <p14:sldId id="300"/>
            <p14:sldId id="277"/>
            <p14:sldId id="279"/>
            <p14:sldId id="285"/>
            <p14:sldId id="295"/>
          </p14:sldIdLst>
        </p14:section>
        <p14:section name="Appendix: Image Descriptions for Unsighted Students" id="{5DEE0FC0-21B0-4F4A-897B-0E743BCC9F4A}">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041" autoAdjust="0"/>
    <p:restoredTop sz="61137" autoAdjust="0"/>
  </p:normalViewPr>
  <p:slideViewPr>
    <p:cSldViewPr>
      <p:cViewPr varScale="1">
        <p:scale>
          <a:sx n="55" d="100"/>
          <a:sy n="55" d="100"/>
        </p:scale>
        <p:origin x="1661"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6/19/2020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a:solidFill>
                  <a:schemeClr val="tx1"/>
                </a:solidFill>
                <a:latin typeface="Tahoma" pitchFamily="34" charset="0"/>
                <a:ea typeface="ＭＳ Ｐゴシック" charset="0"/>
                <a:cs typeface="ＭＳ Ｐゴシック" charset="0"/>
              </a:rPr>
              <a:t>Employees are an important market stakeholder:</a:t>
            </a:r>
            <a:endParaRPr lang="en-US" sz="1000" kern="1200" dirty="0">
              <a:solidFill>
                <a:schemeClr val="tx1"/>
              </a:solidFill>
              <a:latin typeface="Tahoma" pitchFamily="34" charset="0"/>
              <a:ea typeface="ＭＳ Ｐゴシック" charset="0"/>
              <a:cs typeface="ＭＳ Ｐゴシック" charset="0"/>
            </a:endParaRPr>
          </a:p>
          <a:p>
            <a:pPr lvl="1">
              <a:buClr>
                <a:schemeClr val="accent1"/>
              </a:buClr>
              <a:buFont typeface="Arial" panose="020B0604020202020204" pitchFamily="34" charset="0"/>
              <a:buChar char="•"/>
            </a:pPr>
            <a:r>
              <a:rPr lang="en-US" dirty="0">
                <a:ea typeface="ＭＳ Ｐゴシック" charset="0"/>
                <a:cs typeface="ＭＳ Ｐゴシック" charset="0"/>
              </a:rPr>
              <a:t>Responsible for carrying out the work of the company.</a:t>
            </a:r>
            <a:endParaRPr lang="en-US" sz="700" dirty="0">
              <a:ea typeface="ＭＳ Ｐゴシック" charset="0"/>
              <a:cs typeface="ＭＳ Ｐゴシック" charset="0"/>
            </a:endParaRPr>
          </a:p>
          <a:p>
            <a:pPr lvl="1">
              <a:spcAft>
                <a:spcPts val="1900"/>
              </a:spcAft>
              <a:buClr>
                <a:schemeClr val="accent1"/>
              </a:buClr>
              <a:buFont typeface="Arial" panose="020B0604020202020204" pitchFamily="34" charset="0"/>
              <a:buChar char="•"/>
            </a:pPr>
            <a:r>
              <a:rPr lang="en-US" dirty="0">
                <a:cs typeface="ＭＳ Ｐゴシック" charset="0"/>
              </a:rPr>
              <a:t>Dependent </a:t>
            </a:r>
            <a:r>
              <a:rPr lang="en-US" dirty="0">
                <a:ea typeface="ＭＳ Ｐゴシック" charset="0"/>
                <a:cs typeface="ＭＳ Ｐゴシック" charset="0"/>
              </a:rPr>
              <a:t>on the </a:t>
            </a:r>
            <a:r>
              <a:rPr lang="en-US" dirty="0">
                <a:cs typeface="ＭＳ Ｐゴシック" charset="0"/>
              </a:rPr>
              <a:t>employer</a:t>
            </a:r>
            <a:r>
              <a:rPr lang="en-US" dirty="0">
                <a:ea typeface="ＭＳ Ｐゴシック" charset="0"/>
                <a:cs typeface="ＭＳ Ｐゴシック" charset="0"/>
              </a:rPr>
              <a:t> for their livelihood.</a:t>
            </a:r>
            <a:endParaRPr lang="en-US" sz="1000" kern="1200" dirty="0">
              <a:solidFill>
                <a:schemeClr val="tx1"/>
              </a:solidFill>
              <a:latin typeface="Tahoma" pitchFamily="34" charset="0"/>
              <a:ea typeface="ＭＳ Ｐゴシック" charset="0"/>
              <a:cs typeface="ＭＳ Ｐゴシック" charset="0"/>
            </a:endParaRPr>
          </a:p>
          <a:p>
            <a:endParaRPr lang="en-GB" dirty="0"/>
          </a:p>
        </p:txBody>
      </p:sp>
      <p:sp>
        <p:nvSpPr>
          <p:cNvPr id="4" name="Slide Number Placeholder 3"/>
          <p:cNvSpPr>
            <a:spLocks noGrp="1"/>
          </p:cNvSpPr>
          <p:nvPr>
            <p:ph type="sldNum" sz="quarter" idx="10"/>
          </p:nvPr>
        </p:nvSpPr>
        <p:spPr/>
        <p:txBody>
          <a:bodyPr/>
          <a:lstStyle/>
          <a:p>
            <a:pPr>
              <a:defRPr/>
            </a:pPr>
            <a:fld id="{564756A8-6AD8-154C-8164-7A203CE184DC}" type="slidenum">
              <a:rPr lang="en-US" smtClean="0"/>
              <a:pPr>
                <a:defRPr/>
              </a:pPr>
              <a:t>2</a:t>
            </a:fld>
            <a:endParaRPr lang="en-US"/>
          </a:p>
        </p:txBody>
      </p:sp>
    </p:spTree>
    <p:extLst>
      <p:ext uri="{BB962C8B-B14F-4D97-AF65-F5344CB8AC3E}">
        <p14:creationId xmlns:p14="http://schemas.microsoft.com/office/powerpoint/2010/main" val="3217689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Instructor note: The lines pointing at the District of Columbia and Maryland are reversed in the image.  DC=69% and MD=51%.</a:t>
            </a:r>
          </a:p>
        </p:txBody>
      </p:sp>
      <p:sp>
        <p:nvSpPr>
          <p:cNvPr id="4" name="Slide Number Placeholder 3"/>
          <p:cNvSpPr>
            <a:spLocks noGrp="1"/>
          </p:cNvSpPr>
          <p:nvPr>
            <p:ph type="sldNum" sz="quarter" idx="10"/>
          </p:nvPr>
        </p:nvSpPr>
        <p:spPr/>
        <p:txBody>
          <a:bodyPr/>
          <a:lstStyle/>
          <a:p>
            <a:pPr>
              <a:defRPr/>
            </a:pPr>
            <a:fld id="{564756A8-6AD8-154C-8164-7A203CE184DC}" type="slidenum">
              <a:rPr lang="en-US" smtClean="0"/>
              <a:pPr>
                <a:defRPr/>
              </a:pPr>
              <a:t>11</a:t>
            </a:fld>
            <a:endParaRPr lang="en-US"/>
          </a:p>
        </p:txBody>
      </p:sp>
    </p:spTree>
    <p:extLst>
      <p:ext uri="{BB962C8B-B14F-4D97-AF65-F5344CB8AC3E}">
        <p14:creationId xmlns:p14="http://schemas.microsoft.com/office/powerpoint/2010/main" val="4179062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12</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None/>
            </a:pPr>
            <a:r>
              <a:rPr lang="en-US" sz="800" kern="1200" dirty="0">
                <a:solidFill>
                  <a:schemeClr val="tx1"/>
                </a:solidFill>
                <a:latin typeface="Tahoma" pitchFamily="34" charset="0"/>
                <a:ea typeface="ＭＳ Ｐゴシック" charset="0"/>
                <a:cs typeface="ＭＳ Ｐゴシック" charset="0"/>
              </a:rPr>
              <a:t>An important right in the workplace as elsewhere, is privacy.</a:t>
            </a:r>
          </a:p>
          <a:p>
            <a:pPr marL="0" indent="0">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0" indent="0">
              <a:spcBef>
                <a:spcPts val="0"/>
              </a:spcBef>
              <a:spcAft>
                <a:spcPts val="1200"/>
              </a:spcAft>
              <a:buNone/>
            </a:pPr>
            <a:r>
              <a:rPr lang="en-US" sz="800" b="1" kern="1200" dirty="0">
                <a:solidFill>
                  <a:schemeClr val="tx1"/>
                </a:solidFill>
                <a:latin typeface="Tahoma" pitchFamily="34" charset="0"/>
                <a:ea typeface="ＭＳ Ｐゴシック" charset="0"/>
                <a:cs typeface="ＭＳ Ｐゴシック" charset="0"/>
              </a:rPr>
              <a:t>Privacy rights: </a:t>
            </a:r>
            <a:r>
              <a:rPr lang="en-US" sz="800" kern="1200" dirty="0">
                <a:solidFill>
                  <a:schemeClr val="tx1"/>
                </a:solidFill>
                <a:latin typeface="Tahoma" pitchFamily="34" charset="0"/>
                <a:ea typeface="ＭＳ Ｐゴシック" charset="0"/>
                <a:cs typeface="ＭＳ Ｐゴシック" charset="0"/>
              </a:rPr>
              <a:t>primarily protecting an individual's personal life from an unwarranted intrusion by the employer.</a:t>
            </a:r>
          </a:p>
          <a:p>
            <a:pPr marL="0" indent="0">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0" indent="0">
              <a:spcBef>
                <a:spcPts val="0"/>
              </a:spcBef>
              <a:spcAft>
                <a:spcPts val="1200"/>
              </a:spcAft>
              <a:buNone/>
            </a:pPr>
            <a:r>
              <a:rPr lang="en-US" sz="800" kern="1200" dirty="0">
                <a:solidFill>
                  <a:schemeClr val="tx1"/>
                </a:solidFill>
                <a:latin typeface="Tahoma" pitchFamily="34" charset="0"/>
                <a:ea typeface="ＭＳ Ｐゴシック" charset="0"/>
                <a:cs typeface="ＭＳ Ｐゴシック" charset="0"/>
              </a:rPr>
              <a:t>Key workplace issues where privacy dilemmas often emerge include </a:t>
            </a:r>
            <a:r>
              <a:rPr lang="en-US" sz="800" i="1" kern="1200" dirty="0">
                <a:solidFill>
                  <a:schemeClr val="tx1"/>
                </a:solidFill>
                <a:latin typeface="Tahoma" pitchFamily="34" charset="0"/>
                <a:ea typeface="ＭＳ Ｐゴシック" charset="0"/>
                <a:cs typeface="ＭＳ Ｐゴシック" charset="0"/>
              </a:rPr>
              <a:t>electronic monitoring</a:t>
            </a:r>
            <a:r>
              <a:rPr lang="en-US" sz="800" kern="1200" dirty="0">
                <a:solidFill>
                  <a:schemeClr val="tx1"/>
                </a:solidFill>
                <a:latin typeface="Tahoma" pitchFamily="34" charset="0"/>
                <a:ea typeface="ＭＳ Ｐゴシック" charset="0"/>
                <a:cs typeface="ＭＳ Ｐゴシック" charset="0"/>
              </a:rPr>
              <a:t>, </a:t>
            </a:r>
            <a:r>
              <a:rPr lang="en-US" sz="800" i="1" kern="1200" dirty="0">
                <a:solidFill>
                  <a:schemeClr val="tx1"/>
                </a:solidFill>
                <a:latin typeface="Tahoma" pitchFamily="34" charset="0"/>
                <a:ea typeface="ＭＳ Ｐゴシック" charset="0"/>
                <a:cs typeface="ＭＳ Ｐゴシック" charset="0"/>
              </a:rPr>
              <a:t>office romance</a:t>
            </a:r>
            <a:r>
              <a:rPr lang="en-US" sz="800" kern="1200" dirty="0">
                <a:solidFill>
                  <a:schemeClr val="tx1"/>
                </a:solidFill>
                <a:latin typeface="Tahoma" pitchFamily="34" charset="0"/>
                <a:ea typeface="ＭＳ Ｐゴシック" charset="0"/>
                <a:cs typeface="ＭＳ Ｐゴシック" charset="0"/>
              </a:rPr>
              <a:t>, </a:t>
            </a:r>
            <a:r>
              <a:rPr lang="en-US" sz="800" i="1" kern="1200" dirty="0">
                <a:solidFill>
                  <a:schemeClr val="tx1"/>
                </a:solidFill>
                <a:latin typeface="Tahoma" pitchFamily="34" charset="0"/>
                <a:ea typeface="ＭＳ Ｐゴシック" charset="0"/>
                <a:cs typeface="ＭＳ Ｐゴシック" charset="0"/>
              </a:rPr>
              <a:t>drug and alcohol abuse</a:t>
            </a:r>
            <a:r>
              <a:rPr lang="en-US" sz="800" kern="1200" dirty="0">
                <a:solidFill>
                  <a:schemeClr val="tx1"/>
                </a:solidFill>
                <a:latin typeface="Tahoma" pitchFamily="34" charset="0"/>
                <a:ea typeface="ＭＳ Ｐゴシック" charset="0"/>
                <a:cs typeface="ＭＳ Ｐゴシック" charset="0"/>
              </a:rPr>
              <a:t>, and </a:t>
            </a:r>
            <a:r>
              <a:rPr lang="en-US" sz="800" i="1" kern="1200" dirty="0">
                <a:solidFill>
                  <a:schemeClr val="tx1"/>
                </a:solidFill>
                <a:latin typeface="Tahoma" pitchFamily="34" charset="0"/>
                <a:ea typeface="ＭＳ Ｐゴシック" charset="0"/>
                <a:cs typeface="ＭＳ Ｐゴシック" charset="0"/>
              </a:rPr>
              <a:t>honesty testing</a:t>
            </a:r>
            <a:r>
              <a:rPr lang="en-US" sz="800" kern="1200" dirty="0">
                <a:solidFill>
                  <a:schemeClr val="tx1"/>
                </a:solidFill>
                <a:latin typeface="Tahoma" pitchFamily="34" charset="0"/>
                <a:ea typeface="ＭＳ Ｐゴシック" charset="0"/>
                <a:cs typeface="ＭＳ Ｐゴシック" charset="0"/>
              </a:rPr>
              <a:t>.</a:t>
            </a:r>
          </a:p>
          <a:p>
            <a:pPr marL="0" indent="0">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0" indent="0">
              <a:spcBef>
                <a:spcPts val="0"/>
              </a:spcBef>
              <a:spcAft>
                <a:spcPts val="1200"/>
              </a:spcAft>
              <a:buNone/>
            </a:pPr>
            <a:r>
              <a:rPr lang="en-US" sz="800" b="1" dirty="0">
                <a:cs typeface="ＭＳ Ｐゴシック" charset="0"/>
              </a:rPr>
              <a:t>Electronic Monitoring</a:t>
            </a:r>
            <a:endParaRPr lang="en-US" sz="800" b="1" kern="1200" dirty="0">
              <a:solidFill>
                <a:schemeClr val="tx1"/>
              </a:solidFill>
              <a:latin typeface="Tahoma" pitchFamily="34" charset="0"/>
              <a:ea typeface="ＭＳ Ｐゴシック" charset="0"/>
              <a:cs typeface="ＭＳ Ｐゴシック" charset="0"/>
            </a:endParaRPr>
          </a:p>
          <a:p>
            <a:pPr marL="176212" indent="0">
              <a:spcBef>
                <a:spcPts val="0"/>
              </a:spcBef>
              <a:spcAft>
                <a:spcPts val="1200"/>
              </a:spcAft>
              <a:buNone/>
            </a:pPr>
            <a:r>
              <a:rPr lang="en-US" sz="1200" kern="1200" dirty="0">
                <a:solidFill>
                  <a:schemeClr val="tx1"/>
                </a:solidFill>
                <a:latin typeface="Tahoma" pitchFamily="34" charset="0"/>
                <a:ea typeface="ＭＳ Ｐゴシック" charset="0"/>
                <a:cs typeface="Arial"/>
              </a:rPr>
              <a:t>New technologies enable companies to gather, store, and monitor information about employees</a:t>
            </a:r>
            <a:r>
              <a:rPr lang="ja-JP" altLang="en-US" sz="1200" kern="1200" dirty="0">
                <a:solidFill>
                  <a:schemeClr val="tx1"/>
                </a:solidFill>
                <a:latin typeface="Tahoma" pitchFamily="34" charset="0"/>
                <a:ea typeface="ＭＳ Ｐゴシック" charset="0"/>
                <a:cs typeface="Arial"/>
              </a:rPr>
              <a:t>’</a:t>
            </a:r>
            <a:r>
              <a:rPr lang="en-US" sz="1200" kern="1200" dirty="0">
                <a:solidFill>
                  <a:schemeClr val="tx1"/>
                </a:solidFill>
                <a:latin typeface="Tahoma" pitchFamily="34" charset="0"/>
                <a:ea typeface="ＭＳ Ｐゴシック" charset="0"/>
                <a:cs typeface="Arial"/>
              </a:rPr>
              <a:t> activities.</a:t>
            </a:r>
          </a:p>
          <a:p>
            <a:pPr marL="176212" indent="0">
              <a:spcBef>
                <a:spcPts val="0"/>
              </a:spcBef>
              <a:spcAft>
                <a:spcPts val="1200"/>
              </a:spcAft>
              <a:buNone/>
            </a:pPr>
            <a:r>
              <a:rPr lang="en-US" sz="1200" kern="1200" dirty="0">
                <a:solidFill>
                  <a:schemeClr val="tx1"/>
                </a:solidFill>
                <a:latin typeface="Tahoma" pitchFamily="34" charset="0"/>
                <a:ea typeface="ＭＳ Ｐゴシック" charset="0"/>
                <a:cs typeface="Arial"/>
              </a:rPr>
              <a:t>A company’s need for information, particularly about its workers, may be at odds with an employee’s right to privacy.</a:t>
            </a:r>
          </a:p>
          <a:p>
            <a:pPr marL="176212" indent="0">
              <a:spcBef>
                <a:spcPts val="0"/>
              </a:spcBef>
              <a:spcAft>
                <a:spcPts val="600"/>
              </a:spcAft>
              <a:buNone/>
            </a:pPr>
            <a:r>
              <a:rPr lang="en-US" sz="1200" kern="1200" dirty="0">
                <a:solidFill>
                  <a:schemeClr val="tx1"/>
                </a:solidFill>
                <a:latin typeface="Tahoma" pitchFamily="34" charset="0"/>
                <a:ea typeface="ＭＳ Ｐゴシック" charset="0"/>
                <a:cs typeface="Arial"/>
              </a:rPr>
              <a:t>Management justifies the increase in employee monitoring for a number of reasons:</a:t>
            </a:r>
          </a:p>
          <a:p>
            <a:pPr marL="740664" lvl="1" indent="-283464">
              <a:buClr>
                <a:schemeClr val="accent1"/>
              </a:buClr>
              <a:buFont typeface="Arial" panose="020B0604020202020204" pitchFamily="34" charset="0"/>
              <a:buChar char="•"/>
            </a:pPr>
            <a:r>
              <a:rPr lang="en-US" dirty="0">
                <a:ea typeface="ＭＳ Ｐゴシック" charset="0"/>
                <a:cs typeface="Arial"/>
              </a:rPr>
              <a:t>Employee efficiency.</a:t>
            </a:r>
          </a:p>
          <a:p>
            <a:pPr marL="740664" lvl="1" indent="-283464">
              <a:buClr>
                <a:schemeClr val="accent1"/>
              </a:buClr>
              <a:buFont typeface="Arial" panose="020B0604020202020204" pitchFamily="34" charset="0"/>
              <a:buChar char="•"/>
            </a:pPr>
            <a:r>
              <a:rPr lang="en-US" dirty="0">
                <a:ea typeface="ＭＳ Ｐゴシック" charset="0"/>
                <a:cs typeface="Arial"/>
              </a:rPr>
              <a:t>Fear of lawsuits if employees act inappropriately.</a:t>
            </a:r>
            <a:endParaRPr lang="en-US" sz="1800" dirty="0">
              <a:ea typeface="ＭＳ Ｐゴシック" charset="0"/>
              <a:cs typeface="Arial"/>
            </a:endParaRPr>
          </a:p>
          <a:p>
            <a:pPr marL="744538" lvl="1" indent="-287338">
              <a:buFont typeface="Wingdings" panose="05000000000000000000" pitchFamily="2" charset="2"/>
              <a:buChar char="à"/>
            </a:pPr>
            <a:r>
              <a:rPr lang="en-US" sz="1800" dirty="0">
                <a:ea typeface="ＭＳ Ｐゴシック" charset="0"/>
                <a:cs typeface="Arial"/>
                <a:sym typeface="Wingdings"/>
              </a:rPr>
              <a:t>Example: Sociometric Solutions makes sensor-rich badges.</a:t>
            </a:r>
          </a:p>
          <a:p>
            <a:pPr marL="457200" lvl="1" indent="0" algn="l">
              <a:buFont typeface="Wingdings" panose="05000000000000000000" pitchFamily="2" charset="2"/>
              <a:buNone/>
            </a:pPr>
            <a:endParaRPr lang="en-US" sz="1800" dirty="0">
              <a:ea typeface="ＭＳ Ｐゴシック" charset="0"/>
              <a:cs typeface="Arial"/>
              <a:sym typeface="Wingdings"/>
            </a:endParaRPr>
          </a:p>
          <a:p>
            <a:pPr marL="0" lvl="0" indent="0" algn="l">
              <a:buFont typeface="Wingdings" panose="05000000000000000000" pitchFamily="2" charset="2"/>
              <a:buNone/>
            </a:pPr>
            <a:r>
              <a:rPr lang="en-US" sz="1800" b="1" dirty="0">
                <a:ea typeface="ＭＳ Ｐゴシック" charset="0"/>
                <a:cs typeface="ＭＳ Ｐゴシック" charset="0"/>
              </a:rPr>
              <a:t>Romance in the Workplace</a:t>
            </a:r>
          </a:p>
          <a:p>
            <a:pPr marL="0" lvl="0" indent="0" algn="l">
              <a:buFont typeface="Wingdings" panose="05000000000000000000" pitchFamily="2" charset="2"/>
              <a:buNone/>
            </a:pPr>
            <a:endParaRPr lang="en-US" sz="1800" b="1" dirty="0">
              <a:ea typeface="ＭＳ Ｐゴシック" charset="0"/>
              <a:cs typeface="Arial"/>
            </a:endParaRPr>
          </a:p>
          <a:p>
            <a:pPr marL="0" indent="0">
              <a:buNone/>
            </a:pPr>
            <a:r>
              <a:rPr lang="en-US" sz="1200" kern="1200" dirty="0">
                <a:solidFill>
                  <a:schemeClr val="tx1"/>
                </a:solidFill>
                <a:latin typeface="Tahoma" pitchFamily="34" charset="0"/>
                <a:ea typeface="MS PGothic" panose="020B0600070205080204" pitchFamily="34" charset="-128"/>
                <a:cs typeface="ＭＳ Ｐゴシック" charset="0"/>
              </a:rPr>
              <a:t>Issue requires</a:t>
            </a:r>
            <a:r>
              <a:rPr lang="en-US" sz="1200" kern="1200" dirty="0">
                <a:solidFill>
                  <a:schemeClr val="tx1"/>
                </a:solidFill>
                <a:latin typeface="Tahoma" pitchFamily="34" charset="0"/>
                <a:ea typeface="ＭＳ Ｐゴシック" charset="0"/>
                <a:cs typeface="ＭＳ Ｐゴシック" charset="0"/>
              </a:rPr>
              <a:t> careful balancing between legitimate employer concerns and employee privacy.</a:t>
            </a:r>
          </a:p>
          <a:p>
            <a:pPr marL="623887" lvl="1" indent="-342900">
              <a:buClr>
                <a:schemeClr val="accent1"/>
              </a:buClr>
              <a:buFont typeface="Arial" panose="020B0604020202020204" pitchFamily="34" charset="0"/>
              <a:buChar char="•"/>
            </a:pPr>
            <a:r>
              <a:rPr lang="en-US" dirty="0">
                <a:ea typeface="ＭＳ Ｐゴシック" charset="0"/>
              </a:rPr>
              <a:t>A 2017 survey – 57 percent of workers said they had participated in some type of office romance. </a:t>
            </a:r>
          </a:p>
          <a:p>
            <a:pPr marL="0" indent="0">
              <a:buNone/>
            </a:pP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The #MeToo and #</a:t>
            </a:r>
            <a:r>
              <a:rPr lang="en-US" sz="1200" kern="1200" dirty="0" err="1">
                <a:solidFill>
                  <a:schemeClr val="tx1"/>
                </a:solidFill>
                <a:latin typeface="Tahoma" pitchFamily="34" charset="0"/>
                <a:ea typeface="MS PGothic" panose="020B0600070205080204" pitchFamily="34" charset="-128"/>
                <a:cs typeface="MS PGothic" panose="020B0600070205080204" pitchFamily="34" charset="-128"/>
              </a:rPr>
              <a:t>TimesUp</a:t>
            </a: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 movements have changed many peoples’ perception of workplace romance. </a:t>
            </a:r>
            <a:endParaRPr lang="en-US" sz="1000" kern="1200" dirty="0">
              <a:solidFill>
                <a:schemeClr val="tx1"/>
              </a:solidFill>
              <a:latin typeface="Tahoma" pitchFamily="34" charset="0"/>
              <a:ea typeface="MS PGothic" panose="020B0600070205080204" pitchFamily="34" charset="-128"/>
              <a:cs typeface="ＭＳ Ｐゴシック" charset="0"/>
            </a:endParaRPr>
          </a:p>
          <a:p>
            <a:pPr marL="623887" lvl="1" indent="-342900">
              <a:buClr>
                <a:schemeClr val="accent1"/>
              </a:buClr>
              <a:buFont typeface="Arial" panose="020B0604020202020204" pitchFamily="34" charset="0"/>
              <a:buChar char="•"/>
            </a:pPr>
            <a:r>
              <a:rPr lang="en-US" dirty="0">
                <a:ea typeface="ＭＳ Ｐゴシック" charset="0"/>
              </a:rPr>
              <a:t>43 percent of employees surveyed in 2018 thought relationships between colleagues at different levels was unacceptable (up sharply from the year before).</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361803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US" sz="1200" b="1" kern="1200" dirty="0">
                <a:solidFill>
                  <a:schemeClr val="tx1"/>
                </a:solidFill>
                <a:latin typeface="Tahoma" pitchFamily="34" charset="0"/>
                <a:ea typeface="ＭＳ Ｐゴシック" charset="0"/>
                <a:cs typeface="ＭＳ Ｐゴシック" charset="0"/>
              </a:rPr>
              <a:t>Drug and alcohol testing:</a:t>
            </a:r>
          </a:p>
          <a:p>
            <a:pPr marL="800100" lvl="1" indent="-342900">
              <a:lnSpc>
                <a:spcPct val="90000"/>
              </a:lnSpc>
              <a:buClr>
                <a:schemeClr val="accent1"/>
              </a:buClr>
              <a:buFont typeface="Arial" panose="020B0604020202020204" pitchFamily="34" charset="0"/>
              <a:buChar char="•"/>
            </a:pPr>
            <a:r>
              <a:rPr lang="en-US" dirty="0">
                <a:ea typeface="ＭＳ Ｐゴシック" charset="0"/>
              </a:rPr>
              <a:t>Drug abuse costs U.S. industry and tax payers an estimated $193 billion a year.</a:t>
            </a:r>
            <a:endParaRPr lang="en-US" sz="800" dirty="0">
              <a:ea typeface="ＭＳ Ｐゴシック" charset="0"/>
            </a:endParaRPr>
          </a:p>
          <a:p>
            <a:pPr marL="800100" lvl="1" indent="-342900">
              <a:lnSpc>
                <a:spcPct val="90000"/>
              </a:lnSpc>
              <a:buClr>
                <a:schemeClr val="accent1"/>
              </a:buClr>
              <a:buFont typeface="Arial" panose="020B0604020202020204" pitchFamily="34" charset="0"/>
              <a:buChar char="•"/>
            </a:pPr>
            <a:r>
              <a:rPr lang="en-US" dirty="0">
                <a:ea typeface="ＭＳ Ｐゴシック" charset="0"/>
              </a:rPr>
              <a:t>Drug-Free Workplace Act (1988) – required federal contractors to establish and maintain a workplace free of drugs.</a:t>
            </a:r>
          </a:p>
          <a:p>
            <a:pPr marL="800100" lvl="1" indent="-342900">
              <a:lnSpc>
                <a:spcPct val="90000"/>
              </a:lnSpc>
              <a:buClr>
                <a:schemeClr val="accent1"/>
              </a:buClr>
              <a:buFont typeface="Arial" panose="020B0604020202020204" pitchFamily="34" charset="0"/>
              <a:buChar char="•"/>
            </a:pPr>
            <a:endParaRPr lang="en-US" dirty="0">
              <a:ea typeface="ＭＳ Ｐゴシック" charset="0"/>
            </a:endParaRPr>
          </a:p>
          <a:p>
            <a:pPr marL="0" indent="0">
              <a:lnSpc>
                <a:spcPct val="90000"/>
              </a:lnSpc>
              <a:buNone/>
            </a:pPr>
            <a:r>
              <a:rPr lang="en-US" sz="1200" kern="1200" dirty="0">
                <a:solidFill>
                  <a:schemeClr val="tx1"/>
                </a:solidFill>
                <a:latin typeface="Tahoma" pitchFamily="34" charset="0"/>
                <a:ea typeface="ＭＳ Ｐゴシック" charset="0"/>
                <a:cs typeface="ＭＳ Ｐゴシック" charset="0"/>
              </a:rPr>
              <a:t>Drug testing is typically used on three different occasions:</a:t>
            </a:r>
          </a:p>
          <a:p>
            <a:pPr marL="800100" lvl="1" indent="-342900">
              <a:lnSpc>
                <a:spcPct val="90000"/>
              </a:lnSpc>
              <a:buClr>
                <a:schemeClr val="accent1"/>
              </a:buClr>
              <a:buFont typeface="Arial" panose="020B0604020202020204" pitchFamily="34" charset="0"/>
              <a:buChar char="•"/>
            </a:pPr>
            <a:r>
              <a:rPr lang="en-US" dirty="0">
                <a:ea typeface="ＭＳ Ｐゴシック" charset="0"/>
              </a:rPr>
              <a:t>Pre-employment screening.</a:t>
            </a:r>
          </a:p>
          <a:p>
            <a:pPr marL="800100" lvl="1" indent="-342900">
              <a:lnSpc>
                <a:spcPct val="90000"/>
              </a:lnSpc>
              <a:buClr>
                <a:schemeClr val="accent1"/>
              </a:buClr>
              <a:buFont typeface="Arial" panose="020B0604020202020204" pitchFamily="34" charset="0"/>
              <a:buChar char="•"/>
            </a:pPr>
            <a:r>
              <a:rPr lang="en-US" dirty="0">
                <a:ea typeface="ＭＳ Ｐゴシック" charset="0"/>
              </a:rPr>
              <a:t>Random testing of employees.</a:t>
            </a:r>
          </a:p>
          <a:p>
            <a:pPr marL="800100" lvl="1" indent="-342900">
              <a:lnSpc>
                <a:spcPct val="90000"/>
              </a:lnSpc>
              <a:buClr>
                <a:schemeClr val="accent1"/>
              </a:buClr>
              <a:buFont typeface="Arial" panose="020B0604020202020204" pitchFamily="34" charset="0"/>
              <a:buChar char="•"/>
            </a:pPr>
            <a:r>
              <a:rPr lang="en-US" dirty="0">
                <a:ea typeface="ＭＳ Ｐゴシック" charset="0"/>
              </a:rPr>
              <a:t>Testing for cause.</a:t>
            </a:r>
          </a:p>
          <a:p>
            <a:pPr marL="800100" lvl="1" indent="-342900">
              <a:lnSpc>
                <a:spcPct val="90000"/>
              </a:lnSpc>
              <a:buClr>
                <a:schemeClr val="accent1"/>
              </a:buClr>
              <a:buFont typeface="Arial" panose="020B0604020202020204" pitchFamily="34" charset="0"/>
              <a:buChar char="•"/>
            </a:pPr>
            <a:endParaRPr lang="en-US" dirty="0">
              <a:ea typeface="ＭＳ Ｐゴシック" charset="0"/>
            </a:endParaRPr>
          </a:p>
          <a:p>
            <a:pPr marL="0" indent="0">
              <a:buNone/>
            </a:pPr>
            <a:r>
              <a:rPr lang="en-US" sz="1200" b="1" kern="1200" dirty="0">
                <a:solidFill>
                  <a:schemeClr val="tx1"/>
                </a:solidFill>
                <a:latin typeface="Tahoma" pitchFamily="34" charset="0"/>
                <a:ea typeface="ＭＳ Ｐゴシック" charset="0"/>
                <a:cs typeface="ＭＳ Ｐゴシック" charset="0"/>
              </a:rPr>
              <a:t>Alcohol use and addiction causes twice the problems of all illegal drugs combined.</a:t>
            </a:r>
          </a:p>
          <a:p>
            <a:pPr lvl="1">
              <a:buClr>
                <a:schemeClr val="accent1"/>
              </a:buClr>
              <a:buFont typeface="Arial" panose="020B0604020202020204" pitchFamily="34" charset="0"/>
              <a:buChar char="•"/>
            </a:pPr>
            <a:r>
              <a:rPr lang="en-US" dirty="0">
                <a:ea typeface="ＭＳ Ｐゴシック" charset="0"/>
              </a:rPr>
              <a:t>About 9 percent of full-time employees are heavy drinkers.</a:t>
            </a:r>
          </a:p>
          <a:p>
            <a:pPr lvl="1">
              <a:buClr>
                <a:schemeClr val="accent1"/>
              </a:buClr>
              <a:buFont typeface="Arial" panose="020B0604020202020204" pitchFamily="34" charset="0"/>
              <a:buChar char="•"/>
            </a:pPr>
            <a:r>
              <a:rPr lang="en-US" dirty="0">
                <a:ea typeface="ＭＳ Ｐゴシック" charset="0"/>
              </a:rPr>
              <a:t>Up to 40 percent of all industrial fatalities and 47 percent of industrial injuries are linked to alcohol.</a:t>
            </a:r>
          </a:p>
          <a:p>
            <a:pPr lvl="1">
              <a:buClr>
                <a:schemeClr val="accent1"/>
              </a:buClr>
              <a:buFont typeface="Arial" panose="020B0604020202020204" pitchFamily="34" charset="0"/>
              <a:buChar char="•"/>
            </a:pPr>
            <a:r>
              <a:rPr lang="en-US" dirty="0">
                <a:ea typeface="ＭＳ Ｐゴシック" charset="0"/>
              </a:rPr>
              <a:t>U.S. businesses lose an estimated $88 billion per year in reduced productivity directly related to alcohol abuse.</a:t>
            </a:r>
          </a:p>
          <a:p>
            <a:pPr marL="0" indent="0">
              <a:lnSpc>
                <a:spcPct val="100000"/>
              </a:lnSpc>
              <a:spcBef>
                <a:spcPts val="0"/>
              </a:spcBef>
              <a:buNone/>
            </a:pPr>
            <a:r>
              <a:rPr lang="en-US" sz="1200" kern="1200" dirty="0">
                <a:solidFill>
                  <a:schemeClr val="tx1"/>
                </a:solidFill>
                <a:latin typeface="Tahoma" pitchFamily="34" charset="0"/>
                <a:ea typeface="ＭＳ Ｐゴシック" charset="0"/>
                <a:cs typeface="ＭＳ Ｐゴシック" charset="0"/>
              </a:rPr>
              <a:t>Employee Assistance Programs (EAPs): offer counseling, rehabilitation programs, and follow up.</a:t>
            </a:r>
            <a:endParaRPr lang="en-US" sz="4000" kern="1200" dirty="0">
              <a:solidFill>
                <a:schemeClr val="tx1"/>
              </a:solidFill>
              <a:latin typeface="Tahoma" pitchFamily="34" charset="0"/>
              <a:ea typeface="ＭＳ Ｐゴシック" charset="0"/>
              <a:cs typeface="ＭＳ Ｐゴシック" charset="0"/>
            </a:endParaRPr>
          </a:p>
          <a:p>
            <a:pPr marL="0" lvl="0" indent="0">
              <a:lnSpc>
                <a:spcPct val="90000"/>
              </a:lnSpc>
              <a:buClr>
                <a:schemeClr val="accent1"/>
              </a:buClr>
              <a:buFont typeface="Arial" panose="020B0604020202020204" pitchFamily="34" charset="0"/>
              <a:buNone/>
            </a:pPr>
            <a:endParaRPr lang="en-US" dirty="0">
              <a:ea typeface="ＭＳ Ｐゴシック" charset="0"/>
            </a:endParaRPr>
          </a:p>
          <a:p>
            <a:pPr marL="0" lvl="0" indent="0">
              <a:lnSpc>
                <a:spcPct val="90000"/>
              </a:lnSpc>
              <a:buClr>
                <a:schemeClr val="accent1"/>
              </a:buClr>
              <a:buFont typeface="Arial" panose="020B0604020202020204" pitchFamily="34" charset="0"/>
              <a:buNone/>
            </a:pPr>
            <a:r>
              <a:rPr lang="en-US" b="1" dirty="0">
                <a:ea typeface="ＭＳ Ｐゴシック" charset="0"/>
              </a:rPr>
              <a:t>Employee Theft and Honesty Testing</a:t>
            </a:r>
          </a:p>
          <a:p>
            <a:pPr marL="165100" indent="0">
              <a:buNone/>
            </a:pPr>
            <a:r>
              <a:rPr lang="en-US" sz="1200" kern="1200" dirty="0">
                <a:solidFill>
                  <a:schemeClr val="tx1"/>
                </a:solidFill>
                <a:latin typeface="Tahoma" pitchFamily="34" charset="0"/>
                <a:ea typeface="ＭＳ Ｐゴシック" charset="0"/>
                <a:cs typeface="MS PGothic" panose="020B0600070205080204" pitchFamily="34" charset="-128"/>
              </a:rPr>
              <a:t>Employee theft has emerged as a significant economic, social, and ethical problem in the workplace.</a:t>
            </a:r>
            <a:endParaRPr lang="en-US" sz="2600" dirty="0">
              <a:ea typeface="ＭＳ Ｐゴシック" charset="0"/>
            </a:endParaRPr>
          </a:p>
          <a:p>
            <a:pPr marL="165100" indent="0">
              <a:buNone/>
            </a:pP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A 2015 survey of large retail stores in the United States showed that almost 30 percent of all inventory losses were due to employee theft. </a:t>
            </a:r>
          </a:p>
          <a:p>
            <a:pPr marL="850900" lvl="2" indent="-342900">
              <a:buClr>
                <a:schemeClr val="accent1"/>
              </a:buClr>
              <a:buFont typeface="Arial" panose="020B0604020202020204" pitchFamily="34" charset="0"/>
              <a:buChar char="•"/>
            </a:pPr>
            <a:r>
              <a:rPr lang="en-US" sz="2000" dirty="0"/>
              <a:t>The retail value of goods stolen by employees was more than $15 billion. </a:t>
            </a:r>
            <a:endParaRPr lang="en-US" sz="2100" dirty="0">
              <a:ea typeface="ＭＳ Ｐゴシック" charset="0"/>
            </a:endParaRPr>
          </a:p>
          <a:p>
            <a:endParaRPr lang="en-US" dirty="0"/>
          </a:p>
          <a:p>
            <a:r>
              <a:rPr lang="en-US" b="1" dirty="0">
                <a:cs typeface="ＭＳ Ｐゴシック" charset="0"/>
              </a:rPr>
              <a:t>Honesty Testing Controversy </a:t>
            </a:r>
          </a:p>
          <a:p>
            <a:pPr marL="0" indent="0">
              <a:buNone/>
            </a:pPr>
            <a:r>
              <a:rPr lang="en-US" dirty="0"/>
              <a:t>Some companies use written psychological tests to predict employee honesty.</a:t>
            </a:r>
          </a:p>
          <a:p>
            <a:pPr marL="631825" indent="-292100">
              <a:buFont typeface="Arial" panose="020B0604020202020204" pitchFamily="34" charset="0"/>
              <a:buChar char="•"/>
            </a:pPr>
            <a:r>
              <a:rPr lang="en-US" sz="2000" dirty="0"/>
              <a:t>American Psychological Association notes these tests can generate false positives. </a:t>
            </a:r>
          </a:p>
          <a:p>
            <a:pPr marL="630238" lvl="1" indent="-290513">
              <a:buNone/>
            </a:pPr>
            <a:r>
              <a:rPr lang="en-US" dirty="0">
                <a:solidFill>
                  <a:srgbClr val="FF0000"/>
                </a:solidFill>
                <a:ea typeface="ＭＳ Ｐゴシック" charset="0"/>
                <a:cs typeface="Arial"/>
                <a:sym typeface="Wingdings"/>
              </a:rPr>
              <a:t> </a:t>
            </a:r>
            <a:r>
              <a:rPr lang="en-US" dirty="0"/>
              <a:t>Example: Test predicts employee would probably steal from the company, even though this is untrue. </a:t>
            </a:r>
          </a:p>
          <a:p>
            <a:pPr marL="631825" indent="-292100">
              <a:buFont typeface="Arial" panose="020B0604020202020204" pitchFamily="34" charset="0"/>
              <a:buChar char="•"/>
            </a:pPr>
            <a:r>
              <a:rPr lang="en-US" sz="2000" dirty="0"/>
              <a:t>Tests may intrude on a person’s privacy and discriminate disproportionately against minorities. </a:t>
            </a:r>
          </a:p>
          <a:p>
            <a:endParaRPr lang="en-US" b="1"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14</a:t>
            </a:fld>
            <a:endParaRPr lang="en-US" altLang="en-US"/>
          </a:p>
        </p:txBody>
      </p:sp>
    </p:spTree>
    <p:extLst>
      <p:ext uri="{BB962C8B-B14F-4D97-AF65-F5344CB8AC3E}">
        <p14:creationId xmlns:p14="http://schemas.microsoft.com/office/powerpoint/2010/main" val="2302290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Aft>
                <a:spcPts val="1500"/>
              </a:spcAft>
              <a:buNone/>
            </a:pPr>
            <a:r>
              <a:rPr lang="en-US" sz="1200" b="1" kern="1200" dirty="0">
                <a:solidFill>
                  <a:schemeClr val="tx1"/>
                </a:solidFill>
                <a:latin typeface="Tahoma" pitchFamily="34" charset="0"/>
                <a:ea typeface="ＭＳ Ｐゴシック" charset="0"/>
                <a:cs typeface="ＭＳ Ｐゴシック" charset="0"/>
              </a:rPr>
              <a:t>Free speech in the workplace:</a:t>
            </a:r>
            <a:endParaRPr lang="en-US" sz="1000" b="1" dirty="0">
              <a:ea typeface="ＭＳ Ｐゴシック" charset="0"/>
            </a:endParaRPr>
          </a:p>
          <a:p>
            <a:pPr lvl="1">
              <a:lnSpc>
                <a:spcPct val="90000"/>
              </a:lnSpc>
              <a:buClr>
                <a:schemeClr val="accent1"/>
              </a:buClr>
              <a:buFont typeface="Arial" panose="020B0604020202020204" pitchFamily="34" charset="0"/>
              <a:buChar char="•"/>
            </a:pPr>
            <a:r>
              <a:rPr lang="en-US" dirty="0">
                <a:ea typeface="ＭＳ Ｐゴシック" charset="0"/>
              </a:rPr>
              <a:t>U.S. Constitution protects free speech; however, does not specifically protect freedom of expression in the workplace.</a:t>
            </a:r>
            <a:endParaRPr lang="en-US" sz="1000" dirty="0">
              <a:ea typeface="ＭＳ Ｐゴシック" charset="0"/>
            </a:endParaRPr>
          </a:p>
          <a:p>
            <a:pPr lvl="1">
              <a:lnSpc>
                <a:spcPct val="90000"/>
              </a:lnSpc>
              <a:buClr>
                <a:schemeClr val="accent1"/>
              </a:buClr>
              <a:buFont typeface="Arial" panose="020B0604020202020204" pitchFamily="34" charset="0"/>
              <a:buChar char="•"/>
            </a:pPr>
            <a:r>
              <a:rPr lang="en-US" dirty="0">
                <a:ea typeface="ＭＳ Ｐゴシック" charset="0"/>
              </a:rPr>
              <a:t>Employees are not generally allowed to speak out against their employers, due to legitimate interests of the business.</a:t>
            </a:r>
            <a:endParaRPr lang="en-US" sz="2100" dirty="0">
              <a:ea typeface="ＭＳ Ｐゴシック" charset="0"/>
              <a:cs typeface="ＭＳ Ｐゴシック" charset="0"/>
            </a:endParaRPr>
          </a:p>
          <a:p>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a typeface="ＭＳ Ｐゴシック" charset="0"/>
                <a:cs typeface="ＭＳ Ｐゴシック" charset="0"/>
              </a:rPr>
              <a:t>Whistle-blowing: </a:t>
            </a:r>
            <a:r>
              <a:rPr lang="en-US" sz="1200" dirty="0">
                <a:ea typeface="ＭＳ Ｐゴシック" charset="0"/>
                <a:cs typeface="ＭＳ Ｐゴシック" charset="0"/>
              </a:rPr>
              <a:t>when an employee believes his/her employer has done something that is wrong or harmful to the public, and he/she reports the alleged misconduct to the media, government, or high-level company officials.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Tahoma" pitchFamily="34" charset="0"/>
                <a:ea typeface="MS PGothic" panose="020B0600070205080204" pitchFamily="34" charset="-128"/>
                <a:cs typeface="ＭＳ Ｐゴシック" charset="0"/>
              </a:rPr>
              <a:t>Whistle-blowing – Laws</a:t>
            </a:r>
            <a:endParaRPr lang="en-US" sz="1200" b="1" kern="1200" dirty="0">
              <a:solidFill>
                <a:schemeClr val="tx1"/>
              </a:solidFill>
              <a:latin typeface="Tahoma" pitchFamily="34" charset="0"/>
              <a:ea typeface="ＭＳ Ｐゴシック" charset="0"/>
              <a:cs typeface="MS PGothic" panose="020B0600070205080204" pitchFamily="34" charset="-128"/>
            </a:endParaRPr>
          </a:p>
          <a:p>
            <a:pPr marL="0" indent="0">
              <a:buNone/>
            </a:pPr>
            <a:r>
              <a:rPr lang="en-US" dirty="0"/>
              <a:t>Sarbanes-Oxley Act, passed in 2002:</a:t>
            </a:r>
          </a:p>
          <a:p>
            <a:pPr lvl="1">
              <a:buClr>
                <a:schemeClr val="accent1"/>
              </a:buClr>
              <a:buFont typeface="Arial" panose="020B0604020202020204" pitchFamily="34" charset="0"/>
              <a:buChar char="•"/>
            </a:pPr>
            <a:r>
              <a:rPr lang="en-US" dirty="0"/>
              <a:t>Makes it illegal for employers to retaliate in any way against whistle-blowers who report information that could have and impact on the value of a company’s shares. </a:t>
            </a:r>
          </a:p>
          <a:p>
            <a:pPr marL="0" indent="0">
              <a:buNone/>
            </a:pPr>
            <a:r>
              <a:rPr lang="en-US" dirty="0"/>
              <a:t>Dodd-Frank Act of 2010:</a:t>
            </a:r>
          </a:p>
          <a:p>
            <a:pPr lvl="1">
              <a:buClr>
                <a:schemeClr val="accent1"/>
              </a:buClr>
              <a:buFont typeface="Arial" panose="020B0604020202020204" pitchFamily="34" charset="0"/>
              <a:buChar char="•"/>
            </a:pPr>
            <a:r>
              <a:rPr lang="en-US" dirty="0"/>
              <a:t>Requires the government to pay a reward to whistle-blowers who voluntarily provide information that leads to successful prosecutions for violations of federal securities laws.</a:t>
            </a:r>
          </a:p>
          <a:p>
            <a:pPr marL="0" indent="0">
              <a:buNone/>
            </a:pPr>
            <a:r>
              <a:rPr lang="en-US" dirty="0"/>
              <a:t>U.S. False Claims Act 1986 (Lincoln Law):</a:t>
            </a:r>
          </a:p>
          <a:p>
            <a:pPr lvl="1">
              <a:buClr>
                <a:schemeClr val="accent1"/>
              </a:buClr>
              <a:buFont typeface="Arial" panose="020B0604020202020204" pitchFamily="34" charset="0"/>
              <a:buChar char="•"/>
            </a:pPr>
            <a:r>
              <a:rPr lang="en-US" dirty="0"/>
              <a:t>Allows individuals who sue federal contractors for fraud to receive up to 30 percent of any amount recovered by the government. </a:t>
            </a:r>
          </a:p>
          <a:p>
            <a:pPr lvl="1">
              <a:buClr>
                <a:schemeClr val="accent1"/>
              </a:buClr>
              <a:buFont typeface="Arial" panose="020B0604020202020204" pitchFamily="34" charset="0"/>
              <a:buChar char="•"/>
            </a:pPr>
            <a:endParaRPr lang="en-US" dirty="0"/>
          </a:p>
          <a:p>
            <a:pPr marL="0" marR="0" lvl="0" indent="0" algn="l" defTabSz="914400" rtl="0" eaLnBrk="0" fontAlgn="base" latinLnBrk="0" hangingPunct="0">
              <a:lnSpc>
                <a:spcPct val="100000"/>
              </a:lnSpc>
              <a:spcBef>
                <a:spcPct val="30000"/>
              </a:spcBef>
              <a:spcAft>
                <a:spcPct val="0"/>
              </a:spcAft>
              <a:buClr>
                <a:schemeClr val="accent1"/>
              </a:buClr>
              <a:buSzTx/>
              <a:buFont typeface="Arial" panose="020B0604020202020204" pitchFamily="34" charset="0"/>
              <a:buNone/>
              <a:tabLst/>
              <a:defRPr/>
            </a:pPr>
            <a:r>
              <a:rPr lang="en-US" sz="800" b="1" kern="1200" dirty="0">
                <a:solidFill>
                  <a:schemeClr val="tx1"/>
                </a:solidFill>
                <a:latin typeface="Tahoma" pitchFamily="34" charset="0"/>
                <a:ea typeface="ＭＳ Ｐゴシック" charset="0"/>
                <a:cs typeface="ＭＳ Ｐゴシック" charset="0"/>
              </a:rPr>
              <a:t>Four conditions must be satisfied to justify whistle-blowing:</a:t>
            </a:r>
          </a:p>
          <a:p>
            <a:pPr marL="800100" lvl="1" indent="-342900">
              <a:lnSpc>
                <a:spcPct val="90000"/>
              </a:lnSpc>
              <a:buClr>
                <a:schemeClr val="accent1"/>
              </a:buClr>
              <a:buFont typeface="Arial" panose="020B0604020202020204" pitchFamily="34" charset="0"/>
              <a:buChar char="•"/>
            </a:pPr>
            <a:r>
              <a:rPr lang="en-US" dirty="0">
                <a:ea typeface="ＭＳ Ｐゴシック" charset="0"/>
              </a:rPr>
              <a:t>Organization is doing (or will do) something that seriously harms others.</a:t>
            </a:r>
          </a:p>
          <a:p>
            <a:pPr marL="800100" lvl="1" indent="-342900">
              <a:lnSpc>
                <a:spcPct val="90000"/>
              </a:lnSpc>
              <a:buClr>
                <a:schemeClr val="accent1"/>
              </a:buClr>
              <a:buFont typeface="Arial" panose="020B0604020202020204" pitchFamily="34" charset="0"/>
              <a:buChar char="•"/>
            </a:pPr>
            <a:r>
              <a:rPr lang="en-US" dirty="0">
                <a:ea typeface="ＭＳ Ｐゴシック" charset="0"/>
              </a:rPr>
              <a:t>Employee has tried and failed to resolve the problem internally.</a:t>
            </a:r>
          </a:p>
          <a:p>
            <a:pPr marL="800100" lvl="1" indent="-342900">
              <a:lnSpc>
                <a:spcPct val="90000"/>
              </a:lnSpc>
              <a:buClr>
                <a:schemeClr val="accent1"/>
              </a:buClr>
              <a:buFont typeface="Arial" panose="020B0604020202020204" pitchFamily="34" charset="0"/>
              <a:buChar char="•"/>
            </a:pPr>
            <a:r>
              <a:rPr lang="en-US" dirty="0">
                <a:ea typeface="ＭＳ Ｐゴシック" charset="0"/>
              </a:rPr>
              <a:t>Reporting the problem publicly will probably stop or prevent the harm.</a:t>
            </a:r>
          </a:p>
          <a:p>
            <a:pPr marL="800100" lvl="1" indent="-342900">
              <a:lnSpc>
                <a:spcPct val="90000"/>
              </a:lnSpc>
              <a:buClr>
                <a:schemeClr val="accent1"/>
              </a:buClr>
              <a:buFont typeface="Arial" panose="020B0604020202020204" pitchFamily="34" charset="0"/>
              <a:buChar char="•"/>
            </a:pPr>
            <a:r>
              <a:rPr lang="en-US" dirty="0">
                <a:ea typeface="ＭＳ Ｐゴシック" charset="0"/>
              </a:rPr>
              <a:t>The harm is serious enough to justify the probable costs of disclosure to the whistle-blower.</a:t>
            </a:r>
          </a:p>
          <a:p>
            <a:pPr lvl="0">
              <a:buClr>
                <a:schemeClr val="accent1"/>
              </a:buClr>
              <a:buFont typeface="Arial" panose="020B0604020202020204" pitchFamily="34" charset="0"/>
              <a:buNone/>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a typeface="ＭＳ Ｐゴシック" charset="0"/>
              <a:cs typeface="ＭＳ Ｐゴシック" charset="0"/>
            </a:endParaRPr>
          </a:p>
          <a:p>
            <a:endParaRPr lang="en-US" b="1"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2315129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16</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3039003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kern="1200" dirty="0">
                <a:solidFill>
                  <a:schemeClr val="tx1"/>
                </a:solidFill>
                <a:latin typeface="Tahoma" pitchFamily="34" charset="0"/>
                <a:ea typeface="ＭＳ Ｐゴシック" charset="0"/>
                <a:cs typeface="ＭＳ Ｐゴシック" charset="0"/>
              </a:rPr>
              <a:t>Employees have a fundamental legal right to organize labor unions and to bargain collectively with employers.</a:t>
            </a:r>
            <a:endParaRPr lang="en-US" sz="800" b="1" kern="1200" dirty="0">
              <a:solidFill>
                <a:schemeClr val="tx1"/>
              </a:solidFill>
              <a:latin typeface="Tahoma" pitchFamily="34" charset="0"/>
              <a:ea typeface="ＭＳ Ｐゴシック" charset="0"/>
              <a:cs typeface="ＭＳ Ｐゴシック" charset="0"/>
            </a:endParaRPr>
          </a:p>
          <a:p>
            <a:pPr lvl="1">
              <a:buClr>
                <a:schemeClr val="accent1"/>
              </a:buClr>
              <a:buFont typeface="Arial" panose="020B0604020202020204" pitchFamily="34" charset="0"/>
              <a:buChar char="•"/>
            </a:pPr>
            <a:r>
              <a:rPr lang="en-US" dirty="0">
                <a:ea typeface="ＭＳ Ｐゴシック" charset="0"/>
              </a:rPr>
              <a:t>Workers have a right to hold an election to decide which union will represent them.</a:t>
            </a:r>
            <a:endParaRPr lang="en-US" u="sng" dirty="0">
              <a:ea typeface="ＭＳ Ｐゴシック" charset="0"/>
            </a:endParaRPr>
          </a:p>
          <a:p>
            <a:pPr marL="0" indent="0">
              <a:buNone/>
            </a:pPr>
            <a:r>
              <a:rPr lang="en-US" sz="1200" b="1" kern="1200" dirty="0">
                <a:solidFill>
                  <a:schemeClr val="tx1"/>
                </a:solidFill>
                <a:latin typeface="Tahoma" pitchFamily="34" charset="0"/>
                <a:ea typeface="MS PGothic" panose="020B0600070205080204" pitchFamily="34" charset="-128"/>
                <a:cs typeface="MS PGothic" panose="020B0600070205080204" pitchFamily="34" charset="-128"/>
              </a:rPr>
              <a:t>Labor unions: </a:t>
            </a: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Organizations that represent workers on the job.</a:t>
            </a:r>
            <a:endParaRPr lang="en-US" dirty="0">
              <a:ea typeface="ＭＳ Ｐゴシック" charset="0"/>
            </a:endParaRPr>
          </a:p>
          <a:p>
            <a:pPr marL="0" indent="0">
              <a:spcAft>
                <a:spcPts val="600"/>
              </a:spcAft>
              <a:buNone/>
            </a:pPr>
            <a:r>
              <a:rPr lang="en-US" sz="1200" kern="1200" dirty="0">
                <a:solidFill>
                  <a:schemeClr val="tx1"/>
                </a:solidFill>
                <a:latin typeface="Tahoma" pitchFamily="34" charset="0"/>
                <a:ea typeface="ＭＳ Ｐゴシック" charset="0"/>
                <a:cs typeface="ＭＳ Ｐゴシック" charset="0"/>
              </a:rPr>
              <a:t>Labor unions have the right to negotiate wages, working conditions, and other terms of employment.</a:t>
            </a:r>
            <a:endParaRPr lang="en-US" sz="800" kern="1200" dirty="0">
              <a:solidFill>
                <a:schemeClr val="tx1"/>
              </a:solidFill>
              <a:latin typeface="Tahoma" pitchFamily="34" charset="0"/>
              <a:ea typeface="ＭＳ Ｐゴシック" charset="0"/>
              <a:cs typeface="ＭＳ Ｐゴシック" charset="0"/>
            </a:endParaRPr>
          </a:p>
          <a:p>
            <a:pPr lvl="1">
              <a:buClr>
                <a:schemeClr val="accent1"/>
              </a:buClr>
              <a:buFont typeface="Arial" panose="020B0604020202020204" pitchFamily="34" charset="0"/>
              <a:buChar char="•"/>
            </a:pPr>
            <a:r>
              <a:rPr lang="en-US" dirty="0">
                <a:ea typeface="ＭＳ Ｐゴシック" charset="0"/>
              </a:rPr>
              <a:t>Employers are required to bargain with unions in good faith.</a:t>
            </a:r>
          </a:p>
          <a:p>
            <a:pPr lvl="1">
              <a:buClr>
                <a:schemeClr val="accent1"/>
              </a:buClr>
              <a:buFont typeface="Arial" panose="020B0604020202020204" pitchFamily="34" charset="0"/>
              <a:buChar char="•"/>
            </a:pPr>
            <a:r>
              <a:rPr lang="en-US" dirty="0">
                <a:ea typeface="ＭＳ Ｐゴシック" charset="0"/>
              </a:rPr>
              <a:t>If agreement cannot be reached, a strike might occur.</a:t>
            </a:r>
          </a:p>
          <a:p>
            <a:endParaRPr lang="en-US" dirty="0"/>
          </a:p>
          <a:p>
            <a:pPr marL="0" indent="0">
              <a:buNone/>
            </a:pPr>
            <a:r>
              <a:rPr lang="en-US" sz="1200" b="1" kern="1200" dirty="0">
                <a:solidFill>
                  <a:schemeClr val="tx1"/>
                </a:solidFill>
                <a:latin typeface="Tahoma" pitchFamily="34" charset="0"/>
                <a:ea typeface="ＭＳ Ｐゴシック" charset="0"/>
                <a:cs typeface="ＭＳ Ｐゴシック" charset="0"/>
              </a:rPr>
              <a:t>Influence of labor unions has varied during periods in U.S. history:</a:t>
            </a:r>
            <a:endParaRPr lang="en-US" sz="900" b="1" kern="1200" dirty="0">
              <a:solidFill>
                <a:schemeClr val="tx1"/>
              </a:solidFill>
              <a:latin typeface="Tahoma" pitchFamily="34" charset="0"/>
              <a:ea typeface="MS PGothic" panose="020B0600070205080204" pitchFamily="34" charset="-128"/>
              <a:cs typeface="ＭＳ Ｐゴシック" charset="0"/>
            </a:endParaRPr>
          </a:p>
          <a:p>
            <a:pPr lvl="1">
              <a:buClr>
                <a:schemeClr val="accent1"/>
              </a:buClr>
              <a:buFont typeface="Arial" panose="020B0604020202020204" pitchFamily="34" charset="0"/>
              <a:buChar char="•"/>
            </a:pPr>
            <a:r>
              <a:rPr lang="en-US" dirty="0">
                <a:ea typeface="ＭＳ Ｐゴシック" charset="0"/>
                <a:cs typeface="ＭＳ Ｐゴシック" charset="0"/>
              </a:rPr>
              <a:t>In 2017,</a:t>
            </a:r>
            <a:r>
              <a:rPr lang="en-US" dirty="0"/>
              <a:t> the median weekly pay of full-time workers who were members of unions was 20 percent higher than that of nonunion workers.</a:t>
            </a:r>
            <a:endParaRPr lang="en-US" dirty="0">
              <a:ea typeface="ＭＳ Ｐゴシック" charset="0"/>
            </a:endParaRPr>
          </a:p>
          <a:p>
            <a:pPr lvl="1">
              <a:buClr>
                <a:schemeClr val="accent1"/>
              </a:buClr>
              <a:buFont typeface="Arial" panose="020B0604020202020204" pitchFamily="34" charset="0"/>
              <a:buChar char="•"/>
            </a:pPr>
            <a:r>
              <a:rPr lang="en-US" dirty="0">
                <a:ea typeface="ＭＳ Ｐゴシック" charset="0"/>
              </a:rPr>
              <a:t>In 2017, only about 11 percent of all U.S. workers were union members.</a:t>
            </a:r>
          </a:p>
          <a:p>
            <a:pPr lvl="2">
              <a:buClr>
                <a:schemeClr val="accent1"/>
              </a:buClr>
              <a:buFont typeface="Arial" panose="020B0604020202020204" pitchFamily="34" charset="0"/>
              <a:buChar char="•"/>
            </a:pPr>
            <a:r>
              <a:rPr lang="en-US" sz="2000" dirty="0">
                <a:ea typeface="ＭＳ Ｐゴシック" charset="0"/>
              </a:rPr>
              <a:t>The percentage was higher, 34 percent, in government employment. </a:t>
            </a:r>
          </a:p>
          <a:p>
            <a:pPr lvl="2">
              <a:buClr>
                <a:schemeClr val="accent1"/>
              </a:buClr>
              <a:buFont typeface="Arial" panose="020B0604020202020204" pitchFamily="34" charset="0"/>
              <a:buChar char="•"/>
            </a:pPr>
            <a:r>
              <a:rPr lang="en-US" sz="2000" dirty="0">
                <a:ea typeface="ＭＳ Ｐゴシック" charset="0"/>
              </a:rPr>
              <a:t>In the private sector, just 7 percent were unionized.</a:t>
            </a:r>
          </a:p>
          <a:p>
            <a:pPr lvl="1">
              <a:buClr>
                <a:schemeClr val="accent1"/>
              </a:buClr>
              <a:buFont typeface="Arial" panose="020B0604020202020204" pitchFamily="34" charset="0"/>
              <a:buChar char="•"/>
            </a:pPr>
            <a:r>
              <a:rPr lang="en-US" dirty="0">
                <a:ea typeface="ＭＳ Ｐゴシック" charset="0"/>
              </a:rPr>
              <a:t>In the wake of the Great Recession, elected officials in several states sought to weaken unions by limiting the rights of public sector workers.</a:t>
            </a:r>
          </a:p>
          <a:p>
            <a:pPr marL="685800" lvl="2" indent="0">
              <a:buNone/>
            </a:pPr>
            <a:r>
              <a:rPr lang="en-US" sz="1800" dirty="0">
                <a:solidFill>
                  <a:srgbClr val="FF0000"/>
                </a:solidFill>
                <a:ea typeface="ＭＳ Ｐゴシック" charset="0"/>
                <a:sym typeface="Wingdings"/>
              </a:rPr>
              <a:t></a:t>
            </a:r>
            <a:r>
              <a:rPr lang="en-US" sz="1800" dirty="0">
                <a:ea typeface="ＭＳ Ｐゴシック" charset="0"/>
                <a:sym typeface="Wingdings"/>
              </a:rPr>
              <a:t> </a:t>
            </a:r>
            <a:r>
              <a:rPr lang="en-US" sz="2000" dirty="0">
                <a:ea typeface="ＭＳ Ｐゴシック" charset="0"/>
                <a:sym typeface="Wingdings"/>
              </a:rPr>
              <a:t>Example: In 2017, Missouri joined 27 other states in adopting a </a:t>
            </a:r>
            <a:r>
              <a:rPr lang="en-US" sz="2000" i="1" dirty="0">
                <a:ea typeface="ＭＳ Ｐゴシック" charset="0"/>
                <a:sym typeface="Wingdings"/>
              </a:rPr>
              <a:t>right-to-work</a:t>
            </a:r>
            <a:r>
              <a:rPr lang="en-US" sz="2000" dirty="0">
                <a:ea typeface="ＭＳ Ｐゴシック" charset="0"/>
                <a:sym typeface="Wingdings"/>
              </a:rPr>
              <a:t> law.</a:t>
            </a:r>
            <a:endParaRPr lang="en-US" sz="2000" dirty="0">
              <a:ea typeface="ＭＳ Ｐゴシック" charset="0"/>
            </a:endParaRPr>
          </a:p>
          <a:p>
            <a:endParaRPr lang="en-US" dirty="0"/>
          </a:p>
          <a:p>
            <a:pPr marL="0" indent="0">
              <a:buNone/>
            </a:pPr>
            <a:r>
              <a:rPr lang="en-US" b="1" dirty="0"/>
              <a:t>Although unions overall remain weak, some groups of workers continue to organize. </a:t>
            </a:r>
          </a:p>
          <a:p>
            <a:pPr lvl="1">
              <a:buClr>
                <a:schemeClr val="accent1"/>
              </a:buClr>
              <a:buFont typeface="Wingdings" charset="0"/>
              <a:buChar char="à"/>
            </a:pPr>
            <a:r>
              <a:rPr lang="en-US" dirty="0">
                <a:sym typeface="Wingdings"/>
              </a:rPr>
              <a:t>Example: </a:t>
            </a:r>
          </a:p>
          <a:p>
            <a:pPr lvl="1">
              <a:buClr>
                <a:schemeClr val="accent1"/>
              </a:buClr>
              <a:buFont typeface="Arial" panose="020B0604020202020204" pitchFamily="34" charset="0"/>
              <a:buChar char="•"/>
            </a:pPr>
            <a:r>
              <a:rPr lang="en-US" dirty="0">
                <a:sym typeface="Wingdings"/>
              </a:rPr>
              <a:t>Cleveland water workers joined the Utility Workers Union of America (UWUA).</a:t>
            </a:r>
          </a:p>
          <a:p>
            <a:pPr marL="0" indent="0">
              <a:buNone/>
            </a:pPr>
            <a:r>
              <a:rPr lang="en-US" dirty="0"/>
              <a:t>A major legislative goal of unions is labor law reform:</a:t>
            </a:r>
          </a:p>
          <a:p>
            <a:pPr lvl="1">
              <a:lnSpc>
                <a:spcPct val="70000"/>
              </a:lnSpc>
              <a:buClr>
                <a:schemeClr val="accent1"/>
              </a:buClr>
              <a:buFont typeface="Arial" panose="020B0604020202020204" pitchFamily="34" charset="0"/>
              <a:buChar char="•"/>
            </a:pPr>
            <a:r>
              <a:rPr lang="en-US" dirty="0"/>
              <a:t>Legislation that would make it easier for workers to organize.</a:t>
            </a:r>
          </a:p>
          <a:p>
            <a:pPr lvl="1">
              <a:buClr>
                <a:srgbClr val="FF0000"/>
              </a:buClr>
              <a:buFont typeface="Wingdings" charset="0"/>
              <a:buChar char="à"/>
            </a:pPr>
            <a:r>
              <a:rPr lang="en-US" dirty="0"/>
              <a:t>Examples:</a:t>
            </a:r>
          </a:p>
          <a:p>
            <a:pPr lvl="1">
              <a:buClr>
                <a:schemeClr val="accent1"/>
              </a:buClr>
              <a:buFont typeface="Arial" panose="020B0604020202020204" pitchFamily="34" charset="0"/>
              <a:buChar char="•"/>
            </a:pPr>
            <a:r>
              <a:rPr lang="en-US" dirty="0"/>
              <a:t>Shortening the time before an election. </a:t>
            </a:r>
          </a:p>
          <a:p>
            <a:pPr lvl="1">
              <a:buClr>
                <a:schemeClr val="accent1"/>
              </a:buClr>
              <a:buFont typeface="Arial" panose="020B0604020202020204" pitchFamily="34" charset="0"/>
              <a:buChar char="•"/>
            </a:pPr>
            <a:r>
              <a:rPr lang="en-US" dirty="0"/>
              <a:t>Stiffening penalties for employers who intervene unfairly in the election process. </a:t>
            </a:r>
            <a:endParaRPr lang="en-US" dirty="0">
              <a:sym typeface="Wingdings"/>
            </a:endParaRP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4</a:t>
            </a:fld>
            <a:endParaRPr lang="en-US" altLang="en-US"/>
          </a:p>
        </p:txBody>
      </p:sp>
    </p:spTree>
    <p:extLst>
      <p:ext uri="{BB962C8B-B14F-4D97-AF65-F5344CB8AC3E}">
        <p14:creationId xmlns:p14="http://schemas.microsoft.com/office/powerpoint/2010/main" val="550552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64756A8-6AD8-154C-8164-7A203CE184DC}" type="slidenum">
              <a:rPr lang="en-US" smtClean="0"/>
              <a:pPr>
                <a:defRPr/>
              </a:pPr>
              <a:t>5</a:t>
            </a:fld>
            <a:endParaRPr lang="en-US"/>
          </a:p>
        </p:txBody>
      </p:sp>
    </p:spTree>
    <p:extLst>
      <p:ext uri="{BB962C8B-B14F-4D97-AF65-F5344CB8AC3E}">
        <p14:creationId xmlns:p14="http://schemas.microsoft.com/office/powerpoint/2010/main" val="738157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None/>
            </a:pP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Annually, slightly more than 3 million workers in private industry are injured or become ill while on the job (U.S. Department of Labor).</a:t>
            </a:r>
          </a:p>
          <a:p>
            <a:pPr marL="171450" indent="-171450">
              <a:spcBef>
                <a:spcPts val="0"/>
              </a:spcBef>
              <a:spcAft>
                <a:spcPts val="1200"/>
              </a:spcAft>
              <a:buFont typeface="Arial" panose="020B0604020202020204" pitchFamily="34" charset="0"/>
              <a:buChar char="•"/>
            </a:pPr>
            <a:r>
              <a:rPr lang="en-US" sz="1200" kern="1200" dirty="0">
                <a:solidFill>
                  <a:schemeClr val="tx1"/>
                </a:solidFill>
                <a:latin typeface="Tahoma" pitchFamily="34" charset="0"/>
                <a:ea typeface="MS PGothic" panose="020B0600070205080204" pitchFamily="34" charset="-128"/>
                <a:cs typeface="ＭＳ Ｐゴシック" charset="0"/>
              </a:rPr>
              <a:t>Compare to compensation in Canada</a:t>
            </a:r>
          </a:p>
          <a:p>
            <a:pPr marL="0" indent="0">
              <a:spcBef>
                <a:spcPts val="0"/>
              </a:spcBef>
              <a:spcAft>
                <a:spcPts val="1200"/>
              </a:spcAft>
              <a:buNone/>
            </a:pPr>
            <a:endParaRPr lang="en-US" sz="1200" kern="1200" dirty="0">
              <a:solidFill>
                <a:schemeClr val="tx1"/>
              </a:solidFill>
              <a:latin typeface="Tahoma" pitchFamily="34" charset="0"/>
              <a:ea typeface="ＭＳ Ｐゴシック" charset="0"/>
              <a:cs typeface="ＭＳ Ｐゴシック" charset="0"/>
            </a:endParaRPr>
          </a:p>
          <a:p>
            <a:pPr marL="0" indent="0">
              <a:buNone/>
            </a:pPr>
            <a:r>
              <a:rPr lang="en-US" sz="1200" kern="1200" dirty="0">
                <a:solidFill>
                  <a:schemeClr val="tx1"/>
                </a:solidFill>
                <a:latin typeface="Tahoma" pitchFamily="34" charset="0"/>
                <a:ea typeface="ＭＳ Ｐゴシック" charset="0"/>
                <a:cs typeface="ＭＳ Ｐゴシック" charset="0"/>
              </a:rPr>
              <a:t>Occupational Safety and Health Act, passed in 1970, gives workers the right to a job </a:t>
            </a:r>
            <a:r>
              <a:rPr lang="ja-JP" altLang="en-US" sz="1200" kern="1200" dirty="0">
                <a:solidFill>
                  <a:schemeClr val="tx1"/>
                </a:solidFill>
                <a:latin typeface="Tahoma" pitchFamily="34" charset="0"/>
                <a:ea typeface="ＭＳ Ｐゴシック" charset="0"/>
                <a:cs typeface="ＭＳ Ｐゴシック" charset="0"/>
              </a:rPr>
              <a:t>“</a:t>
            </a:r>
            <a:r>
              <a:rPr lang="en-US" sz="1200" kern="1200" dirty="0">
                <a:solidFill>
                  <a:schemeClr val="tx1"/>
                </a:solidFill>
                <a:latin typeface="Tahoma" pitchFamily="34" charset="0"/>
                <a:ea typeface="ＭＳ Ｐゴシック" charset="0"/>
                <a:cs typeface="ＭＳ Ｐゴシック" charset="0"/>
              </a:rPr>
              <a:t>free from recognized hazards that are causing or likely to cause death or serious physical harm.</a:t>
            </a:r>
            <a:r>
              <a:rPr lang="ja-JP" altLang="en-US" sz="1200" kern="1200" dirty="0">
                <a:solidFill>
                  <a:schemeClr val="tx1"/>
                </a:solidFill>
                <a:latin typeface="Tahoma" pitchFamily="34" charset="0"/>
                <a:ea typeface="ＭＳ Ｐゴシック" charset="0"/>
                <a:cs typeface="ＭＳ Ｐゴシック" charset="0"/>
              </a:rPr>
              <a:t>”</a:t>
            </a:r>
            <a:endParaRPr lang="en-US" sz="800" kern="1200" dirty="0">
              <a:solidFill>
                <a:schemeClr val="tx1"/>
              </a:solidFill>
              <a:latin typeface="Tahoma" pitchFamily="34" charset="0"/>
              <a:ea typeface="ＭＳ Ｐゴシック" charset="0"/>
              <a:cs typeface="ＭＳ Ｐゴシック" charset="0"/>
            </a:endParaRPr>
          </a:p>
          <a:p>
            <a:pPr lvl="1">
              <a:lnSpc>
                <a:spcPct val="90000"/>
              </a:lnSpc>
              <a:buClr>
                <a:schemeClr val="accent1"/>
              </a:buClr>
              <a:buFont typeface="Arial" panose="020B0604020202020204" pitchFamily="34" charset="0"/>
              <a:buChar char="•"/>
            </a:pPr>
            <a:r>
              <a:rPr lang="en-US" dirty="0">
                <a:ea typeface="ＭＳ Ｐゴシック" charset="0"/>
              </a:rPr>
              <a:t>This law is administered by the Occupational Health and Safety Administration (OSHA).</a:t>
            </a:r>
            <a:endParaRPr lang="en-US" sz="800" dirty="0">
              <a:ea typeface="ＭＳ Ｐゴシック" charset="0"/>
            </a:endParaRPr>
          </a:p>
          <a:p>
            <a:pPr lvl="1">
              <a:lnSpc>
                <a:spcPct val="90000"/>
              </a:lnSpc>
              <a:buClr>
                <a:schemeClr val="accent1"/>
              </a:buClr>
              <a:buFont typeface="Arial" panose="020B0604020202020204" pitchFamily="34" charset="0"/>
              <a:buChar char="•"/>
            </a:pPr>
            <a:r>
              <a:rPr lang="en-US" dirty="0">
                <a:ea typeface="ＭＳ Ｐゴシック" charset="0"/>
              </a:rPr>
              <a:t>Since the agency’s creation in 1970 the overall workplace death rate has fallen by more than two-thirds.</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1757378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0"/>
              </a:spcBef>
              <a:spcAft>
                <a:spcPts val="1200"/>
              </a:spcAft>
              <a:buNone/>
            </a:pPr>
            <a:r>
              <a:rPr lang="en-US" sz="800" kern="1200" dirty="0">
                <a:solidFill>
                  <a:schemeClr val="tx1"/>
                </a:solidFill>
                <a:latin typeface="Tahoma" pitchFamily="34" charset="0"/>
                <a:ea typeface="MS PGothic" panose="020B0600070205080204" pitchFamily="34" charset="-128"/>
                <a:cs typeface="ＭＳ Ｐゴシック" charset="0"/>
              </a:rPr>
              <a:t>Since late </a:t>
            </a:r>
            <a:r>
              <a:rPr lang="en-US" sz="800" kern="1200" dirty="0">
                <a:solidFill>
                  <a:schemeClr val="tx1"/>
                </a:solidFill>
                <a:latin typeface="Tahoma" pitchFamily="34" charset="0"/>
                <a:ea typeface="ＭＳ Ｐゴシック" charset="0"/>
                <a:cs typeface="ＭＳ Ｐゴシック" charset="0"/>
              </a:rPr>
              <a:t>1800s, the legal basis for the employment relationship has been </a:t>
            </a:r>
            <a:r>
              <a:rPr lang="en-US" sz="800" i="1" kern="1200" dirty="0">
                <a:solidFill>
                  <a:schemeClr val="tx1"/>
                </a:solidFill>
                <a:latin typeface="Tahoma" pitchFamily="34" charset="0"/>
                <a:ea typeface="ＭＳ Ｐゴシック" charset="0"/>
                <a:cs typeface="ＭＳ Ｐゴシック" charset="0"/>
              </a:rPr>
              <a:t>employment-at-will</a:t>
            </a:r>
            <a:r>
              <a:rPr lang="en-US" sz="800" kern="1200" dirty="0">
                <a:solidFill>
                  <a:schemeClr val="tx1"/>
                </a:solidFill>
                <a:latin typeface="Tahoma" pitchFamily="34" charset="0"/>
                <a:ea typeface="ＭＳ Ｐゴシック" charset="0"/>
                <a:cs typeface="ＭＳ Ｐゴシック" charset="0"/>
              </a:rPr>
              <a:t>.</a:t>
            </a:r>
          </a:p>
          <a:p>
            <a:pPr marL="0" indent="0">
              <a:lnSpc>
                <a:spcPct val="90000"/>
              </a:lnSpc>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457200" lvl="1" indent="0">
              <a:lnSpc>
                <a:spcPct val="90000"/>
              </a:lnSpc>
              <a:spcBef>
                <a:spcPts val="0"/>
              </a:spcBef>
              <a:spcAft>
                <a:spcPts val="1200"/>
              </a:spcAft>
              <a:buNone/>
            </a:pPr>
            <a:r>
              <a:rPr lang="en-US" sz="800" b="1" kern="1200" dirty="0">
                <a:solidFill>
                  <a:schemeClr val="tx1"/>
                </a:solidFill>
                <a:latin typeface="Tahoma" pitchFamily="34" charset="0"/>
                <a:ea typeface="ＭＳ Ｐゴシック" charset="0"/>
                <a:cs typeface="ＭＳ Ｐゴシック" charset="0"/>
              </a:rPr>
              <a:t>Employment-at-will</a:t>
            </a:r>
            <a:r>
              <a:rPr lang="en-US" sz="800" kern="1200" dirty="0">
                <a:solidFill>
                  <a:schemeClr val="tx1"/>
                </a:solidFill>
                <a:latin typeface="Tahoma" pitchFamily="34" charset="0"/>
                <a:ea typeface="ＭＳ Ｐゴシック" charset="0"/>
                <a:cs typeface="ＭＳ Ｐゴシック" charset="0"/>
              </a:rPr>
              <a:t> is a legal doctrine that means employees are hired and retain their jobs </a:t>
            </a:r>
            <a:r>
              <a:rPr lang="ja-JP" altLang="en-US" sz="800" kern="1200" dirty="0">
                <a:solidFill>
                  <a:schemeClr val="tx1"/>
                </a:solidFill>
                <a:latin typeface="Tahoma" pitchFamily="34" charset="0"/>
                <a:ea typeface="ＭＳ Ｐゴシック" charset="0"/>
                <a:cs typeface="ＭＳ Ｐゴシック" charset="0"/>
              </a:rPr>
              <a:t>“</a:t>
            </a:r>
            <a:r>
              <a:rPr lang="en-US" sz="800" kern="1200" dirty="0">
                <a:solidFill>
                  <a:schemeClr val="tx1"/>
                </a:solidFill>
                <a:latin typeface="Tahoma" pitchFamily="34" charset="0"/>
                <a:ea typeface="ＭＳ Ｐゴシック" charset="0"/>
                <a:cs typeface="ＭＳ Ｐゴシック" charset="0"/>
              </a:rPr>
              <a:t>at the will of</a:t>
            </a:r>
            <a:r>
              <a:rPr lang="ja-JP" altLang="en-US" sz="800" kern="1200" dirty="0">
                <a:solidFill>
                  <a:schemeClr val="tx1"/>
                </a:solidFill>
                <a:latin typeface="Tahoma" pitchFamily="34" charset="0"/>
                <a:ea typeface="ＭＳ Ｐゴシック" charset="0"/>
                <a:cs typeface="ＭＳ Ｐゴシック" charset="0"/>
              </a:rPr>
              <a:t>”</a:t>
            </a:r>
            <a:r>
              <a:rPr lang="en-US" sz="800" kern="1200" dirty="0">
                <a:solidFill>
                  <a:schemeClr val="tx1"/>
                </a:solidFill>
                <a:latin typeface="Tahoma" pitchFamily="34" charset="0"/>
                <a:ea typeface="ＭＳ Ｐゴシック" charset="0"/>
                <a:cs typeface="ＭＳ Ｐゴシック" charset="0"/>
              </a:rPr>
              <a:t> (i.e. at the sole discretion of) the employer.</a:t>
            </a:r>
          </a:p>
          <a:p>
            <a:pPr marL="457200" lvl="1" indent="0">
              <a:lnSpc>
                <a:spcPct val="90000"/>
              </a:lnSpc>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0" lvl="0" indent="0">
              <a:lnSpc>
                <a:spcPct val="90000"/>
              </a:lnSpc>
              <a:spcBef>
                <a:spcPts val="0"/>
              </a:spcBef>
              <a:spcAft>
                <a:spcPts val="1200"/>
              </a:spcAft>
              <a:buNone/>
            </a:pPr>
            <a:r>
              <a:rPr lang="en-US" sz="800" kern="1200" dirty="0">
                <a:solidFill>
                  <a:schemeClr val="tx1"/>
                </a:solidFill>
                <a:latin typeface="Tahoma" pitchFamily="34" charset="0"/>
                <a:ea typeface="ＭＳ Ｐゴシック" charset="0"/>
                <a:cs typeface="ＭＳ Ｐゴシック" charset="0"/>
              </a:rPr>
              <a:t>However, equal employment opportunity and other laws prevent discriminatory terminations.</a:t>
            </a:r>
          </a:p>
          <a:p>
            <a:pPr marL="0" lvl="0" indent="0">
              <a:lnSpc>
                <a:spcPct val="90000"/>
              </a:lnSpc>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pPr marL="0" indent="0">
              <a:buNone/>
            </a:pP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Many union contracts say employees can be fired only “for just cause,” and workers have a right to appeal the employer’s decision through the union grievance procedure. </a:t>
            </a:r>
          </a:p>
          <a:p>
            <a:pPr marL="0" indent="0">
              <a:buNone/>
            </a:pPr>
            <a:endParaRPr lang="en-US" sz="1200" kern="1200" dirty="0">
              <a:solidFill>
                <a:schemeClr val="tx1"/>
              </a:solidFill>
              <a:latin typeface="Tahoma" pitchFamily="34" charset="0"/>
              <a:ea typeface="MS PGothic" panose="020B0600070205080204" pitchFamily="34" charset="-128"/>
              <a:cs typeface="MS PGothic" panose="020B0600070205080204" pitchFamily="34" charset="-128"/>
            </a:endParaRPr>
          </a:p>
          <a:p>
            <a:pPr lvl="1">
              <a:buClr>
                <a:schemeClr val="accent1"/>
              </a:buClr>
              <a:buFont typeface="Arial" panose="020B0604020202020204" pitchFamily="34" charset="0"/>
              <a:buChar char="•"/>
            </a:pPr>
            <a:r>
              <a:rPr lang="en-US" dirty="0"/>
              <a:t>European countries and Japan have laws that extend “just cause” protections to all workers (not only for union members).</a:t>
            </a:r>
            <a:endParaRPr lang="en-US" dirty="0">
              <a:cs typeface="ＭＳ Ｐゴシック" charset="0"/>
            </a:endParaRPr>
          </a:p>
          <a:p>
            <a:pPr marL="0" indent="0">
              <a:lnSpc>
                <a:spcPct val="90000"/>
              </a:lnSpc>
              <a:buNone/>
            </a:pPr>
            <a:endParaRPr lang="en-US" sz="1200" kern="1200" dirty="0">
              <a:solidFill>
                <a:schemeClr val="tx1"/>
              </a:solidFill>
              <a:latin typeface="Tahoma" pitchFamily="34" charset="0"/>
              <a:ea typeface="ＭＳ Ｐゴシック" charset="0"/>
              <a:cs typeface="ＭＳ Ｐゴシック" charset="0"/>
            </a:endParaRPr>
          </a:p>
          <a:p>
            <a:pPr marL="0" indent="0">
              <a:lnSpc>
                <a:spcPct val="90000"/>
              </a:lnSpc>
              <a:buNone/>
            </a:pPr>
            <a:r>
              <a:rPr lang="en-US" sz="1200" kern="1200" dirty="0">
                <a:solidFill>
                  <a:schemeClr val="tx1"/>
                </a:solidFill>
                <a:latin typeface="Tahoma" pitchFamily="34" charset="0"/>
                <a:ea typeface="ＭＳ Ｐゴシック" charset="0"/>
                <a:cs typeface="ＭＳ Ｐゴシック" charset="0"/>
              </a:rPr>
              <a:t>Cultural values, traditions, and norms of behavior also play important roles. </a:t>
            </a:r>
          </a:p>
          <a:p>
            <a:pPr lvl="1">
              <a:buClr>
                <a:schemeClr val="accent1"/>
              </a:buClr>
              <a:buFont typeface="Arial" panose="020B0604020202020204" pitchFamily="34" charset="0"/>
              <a:buChar char="•"/>
            </a:pPr>
            <a:r>
              <a:rPr lang="en-US" i="1" dirty="0"/>
              <a:t>Social contract</a:t>
            </a:r>
            <a:r>
              <a:rPr lang="en-US" dirty="0"/>
              <a:t>: the implied understanding between an organization and its stakeholders. This is not a legal contract, but rather a set of shared expectations.</a:t>
            </a:r>
          </a:p>
          <a:p>
            <a:pPr marL="0" lvl="0" indent="0">
              <a:lnSpc>
                <a:spcPct val="90000"/>
              </a:lnSpc>
              <a:spcBef>
                <a:spcPts val="0"/>
              </a:spcBef>
              <a:spcAft>
                <a:spcPts val="1200"/>
              </a:spcAft>
              <a:buNone/>
            </a:pPr>
            <a:endParaRPr lang="en-US" sz="800" kern="1200" dirty="0">
              <a:solidFill>
                <a:schemeClr val="tx1"/>
              </a:solidFill>
              <a:latin typeface="Tahoma" pitchFamily="34" charset="0"/>
              <a:ea typeface="ＭＳ Ｐゴシック" charset="0"/>
              <a:cs typeface="ＭＳ Ｐゴシック" charset="0"/>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1274249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Share this also</a:t>
            </a:r>
          </a:p>
          <a:p>
            <a:endParaRPr lang="en-GB" u="sng" dirty="0"/>
          </a:p>
          <a:p>
            <a:pPr marL="0" indent="0">
              <a:buNone/>
            </a:pPr>
            <a:r>
              <a:rPr lang="en-US" sz="1200" kern="1200" dirty="0">
                <a:solidFill>
                  <a:schemeClr val="tx1"/>
                </a:solidFill>
                <a:latin typeface="Tahoma" pitchFamily="34" charset="0"/>
                <a:ea typeface="MS PGothic" panose="020B0600070205080204" pitchFamily="34" charset="-128"/>
                <a:cs typeface="MS PGothic" panose="020B0600070205080204" pitchFamily="34" charset="-128"/>
              </a:rPr>
              <a:t>In 2016, about 45 million U.S. “gig workers” offered a product or provided services requested by a “peer” via online “platforms.”  Gig workers are independent contractors, online platform workers, contract firm workers, on-call workers and temporary workers.</a:t>
            </a:r>
          </a:p>
          <a:p>
            <a:pPr marL="0" indent="0">
              <a:buNone/>
            </a:pPr>
            <a:endParaRPr lang="en-US" sz="1200" kern="1200" dirty="0">
              <a:solidFill>
                <a:schemeClr val="tx1"/>
              </a:solidFill>
              <a:latin typeface="Tahoma" pitchFamily="34" charset="0"/>
              <a:ea typeface="MS PGothic" panose="020B0600070205080204" pitchFamily="34" charset="-128"/>
              <a:cs typeface="MS PGothic" panose="020B0600070205080204" pitchFamily="34" charset="-128"/>
            </a:endParaRPr>
          </a:p>
          <a:p>
            <a:pPr lvl="1">
              <a:buClr>
                <a:schemeClr val="accent1"/>
              </a:buClr>
              <a:buFont typeface="Arial" panose="020B0604020202020204" pitchFamily="34" charset="0"/>
              <a:buChar char="•"/>
            </a:pPr>
            <a:r>
              <a:rPr lang="en-US" dirty="0"/>
              <a:t>About a third of gig workers use this type of work for 40 percent or more of their income.</a:t>
            </a:r>
          </a:p>
          <a:p>
            <a:pPr lvl="1">
              <a:buClr>
                <a:schemeClr val="accent1"/>
              </a:buClr>
              <a:buFont typeface="Arial" panose="020B0604020202020204" pitchFamily="34" charset="0"/>
              <a:buChar char="•"/>
            </a:pPr>
            <a:endParaRPr lang="en-US" dirty="0"/>
          </a:p>
          <a:p>
            <a:pPr lvl="1">
              <a:buClr>
                <a:schemeClr val="accent1"/>
              </a:buClr>
              <a:buFont typeface="Arial" panose="020B0604020202020204" pitchFamily="34" charset="0"/>
              <a:buChar char="•"/>
            </a:pPr>
            <a:r>
              <a:rPr lang="en-US" dirty="0">
                <a:cs typeface="ＭＳ Ｐゴシック" charset="0"/>
              </a:rPr>
              <a:t>Some legislators have expressed concern that this type of employment arrangement can burden welfare and unemployment services if the gig does not pay enough to live on.</a:t>
            </a:r>
          </a:p>
          <a:p>
            <a:pPr lvl="1">
              <a:buClr>
                <a:schemeClr val="accent1"/>
              </a:buClr>
              <a:buFont typeface="Arial" panose="020B0604020202020204" pitchFamily="34" charset="0"/>
              <a:buChar char="•"/>
            </a:pPr>
            <a:endParaRPr lang="en-US" dirty="0">
              <a:cs typeface="ＭＳ Ｐゴシック" charset="0"/>
            </a:endParaRPr>
          </a:p>
          <a:p>
            <a:pPr marL="515938" lvl="1" indent="-282575">
              <a:buClr>
                <a:schemeClr val="accent1"/>
              </a:buClr>
              <a:buNone/>
            </a:pPr>
            <a:r>
              <a:rPr lang="en-US" sz="1800" dirty="0">
                <a:solidFill>
                  <a:srgbClr val="FF0000"/>
                </a:solidFill>
                <a:ea typeface="ＭＳ Ｐゴシック" charset="0"/>
                <a:sym typeface="Wingdings"/>
              </a:rPr>
              <a:t></a:t>
            </a:r>
            <a:r>
              <a:rPr lang="en-US" sz="1800" dirty="0">
                <a:ea typeface="ＭＳ Ｐゴシック" charset="0"/>
                <a:sym typeface="Wingdings"/>
              </a:rPr>
              <a:t> </a:t>
            </a:r>
            <a:r>
              <a:rPr lang="en-US" dirty="0">
                <a:ea typeface="ＭＳ Ｐゴシック" charset="0"/>
                <a:sym typeface="Wingdings"/>
              </a:rPr>
              <a:t>Example: Postmates’ workers filed a lawsuit claiming they were deliberately misclassified as independent contractors, rather than employees.</a:t>
            </a:r>
            <a:endParaRPr lang="en-US" dirty="0">
              <a:cs typeface="ＭＳ Ｐゴシック" charset="0"/>
            </a:endParaRPr>
          </a:p>
          <a:p>
            <a:endParaRPr lang="en-GB" u="sng" dirty="0"/>
          </a:p>
        </p:txBody>
      </p:sp>
      <p:sp>
        <p:nvSpPr>
          <p:cNvPr id="4" name="Slide Number Placeholder 3"/>
          <p:cNvSpPr>
            <a:spLocks noGrp="1"/>
          </p:cNvSpPr>
          <p:nvPr>
            <p:ph type="sldNum" sz="quarter" idx="10"/>
          </p:nvPr>
        </p:nvSpPr>
        <p:spPr/>
        <p:txBody>
          <a:bodyPr/>
          <a:lstStyle/>
          <a:p>
            <a:pPr>
              <a:defRPr/>
            </a:pPr>
            <a:fld id="{564756A8-6AD8-154C-8164-7A203CE184DC}" type="slidenum">
              <a:rPr lang="en-US" smtClean="0"/>
              <a:pPr>
                <a:defRPr/>
              </a:pPr>
              <a:t>8</a:t>
            </a:fld>
            <a:endParaRPr lang="en-US"/>
          </a:p>
        </p:txBody>
      </p:sp>
    </p:spTree>
    <p:extLst>
      <p:ext uri="{BB962C8B-B14F-4D97-AF65-F5344CB8AC3E}">
        <p14:creationId xmlns:p14="http://schemas.microsoft.com/office/powerpoint/2010/main" val="1166918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64756A8-6AD8-154C-8164-7A203CE184DC}" type="slidenum">
              <a:rPr lang="en-US" smtClean="0"/>
              <a:pPr>
                <a:defRPr/>
              </a:pPr>
              <a:t>9</a:t>
            </a:fld>
            <a:endParaRPr lang="en-US"/>
          </a:p>
        </p:txBody>
      </p:sp>
    </p:spTree>
    <p:extLst>
      <p:ext uri="{BB962C8B-B14F-4D97-AF65-F5344CB8AC3E}">
        <p14:creationId xmlns:p14="http://schemas.microsoft.com/office/powerpoint/2010/main" val="4179062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What can companies do to address income inequality? </a:t>
            </a:r>
          </a:p>
          <a:p>
            <a:pPr marL="0" indent="0">
              <a:buNone/>
            </a:pPr>
            <a:endParaRPr lang="en-US" dirty="0"/>
          </a:p>
          <a:p>
            <a:pPr lvl="1">
              <a:buClr>
                <a:schemeClr val="accent1"/>
              </a:buClr>
              <a:buFont typeface="Arial" panose="020B0604020202020204" pitchFamily="34" charset="0"/>
              <a:buChar char="•"/>
            </a:pPr>
            <a:r>
              <a:rPr lang="en-US" dirty="0"/>
              <a:t>Increase wages of their employees.</a:t>
            </a:r>
          </a:p>
          <a:p>
            <a:pPr lvl="1">
              <a:buClr>
                <a:schemeClr val="accent1"/>
              </a:buClr>
              <a:buFont typeface="Arial" panose="020B0604020202020204" pitchFamily="34" charset="0"/>
              <a:buChar char="•"/>
            </a:pPr>
            <a:r>
              <a:rPr lang="en-US" dirty="0"/>
              <a:t>Reduce pay differentials within their organizations. </a:t>
            </a:r>
          </a:p>
          <a:p>
            <a:pPr lvl="1">
              <a:buClr>
                <a:schemeClr val="accent1"/>
              </a:buClr>
              <a:buFont typeface="Arial" panose="020B0604020202020204" pitchFamily="34" charset="0"/>
              <a:buChar char="•"/>
            </a:pPr>
            <a:endParaRPr lang="en-US" dirty="0"/>
          </a:p>
          <a:p>
            <a:pPr lvl="0">
              <a:buClr>
                <a:schemeClr val="accent1"/>
              </a:buClr>
              <a:buFont typeface="Arial" panose="020B0604020202020204" pitchFamily="34" charset="0"/>
              <a:buNone/>
            </a:pPr>
            <a:r>
              <a:rPr lang="en-US" b="1" dirty="0"/>
              <a:t>Living wage: </a:t>
            </a:r>
            <a:r>
              <a:rPr lang="en-US" dirty="0"/>
              <a:t>Wage “that enables workers, for their labor during a standard work week, to support half the basic needs of an average-sized family, based on local prices near the workplace” (Ethical Trading Initiative).</a:t>
            </a:r>
          </a:p>
          <a:p>
            <a:pPr lvl="0">
              <a:buClr>
                <a:schemeClr val="accent1"/>
              </a:buClr>
              <a:buFont typeface="Arial" panose="020B0604020202020204" pitchFamily="34" charset="0"/>
              <a:buNone/>
            </a:pPr>
            <a:endParaRPr lang="en-US" dirty="0"/>
          </a:p>
          <a:p>
            <a:pPr lvl="0">
              <a:buClr>
                <a:schemeClr val="accent1"/>
              </a:buClr>
              <a:buFont typeface="Arial" panose="020B0604020202020204" pitchFamily="34" charset="0"/>
              <a:buNone/>
            </a:pPr>
            <a:r>
              <a:rPr lang="en-US" dirty="0"/>
              <a:t>Companies that adopt such a “good jobs” strategy reap benefits from doing so.</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10</a:t>
            </a:fld>
            <a:endParaRPr lang="en-US" altLang="en-US"/>
          </a:p>
        </p:txBody>
      </p:sp>
    </p:spTree>
    <p:extLst>
      <p:ext uri="{BB962C8B-B14F-4D97-AF65-F5344CB8AC3E}">
        <p14:creationId xmlns:p14="http://schemas.microsoft.com/office/powerpoint/2010/main" val="740967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989455098"/>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63165625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ypical Content Layout">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838200" y="1600200"/>
            <a:ext cx="4267200" cy="1143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dirty="0"/>
              <a:t>Top Level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hasCustomPrompt="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Title of Slide</a:t>
            </a:r>
          </a:p>
        </p:txBody>
      </p:sp>
      <p:cxnSp>
        <p:nvCxnSpPr>
          <p:cNvPr id="10" name="Straight Connector 9"/>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itle 3"/>
          <p:cNvSpPr>
            <a:spLocks noGrp="1"/>
          </p:cNvSpPr>
          <p:nvPr>
            <p:ph type="title" hasCustomPrompt="1"/>
          </p:nvPr>
        </p:nvSpPr>
        <p:spPr>
          <a:xfrm>
            <a:off x="457200" y="0"/>
            <a:ext cx="8229600" cy="1384300"/>
          </a:xfrm>
          <a:prstGeom prst="rect">
            <a:avLst/>
          </a:prstGeom>
        </p:spPr>
        <p:txBody>
          <a:bodyPr/>
          <a:lstStyle>
            <a:lvl1pPr>
              <a:defRPr sz="3400" b="1">
                <a:solidFill>
                  <a:srgbClr val="125F9A"/>
                </a:solidFill>
                <a:latin typeface="+mn-lt"/>
              </a:defRPr>
            </a:lvl1pPr>
          </a:lstStyle>
          <a:p>
            <a:pPr algn="ctr"/>
            <a:r>
              <a:rPr lang="en-GB" dirty="0"/>
              <a:t>Chapter 15</a:t>
            </a:r>
          </a:p>
        </p:txBody>
      </p:sp>
      <p:sp>
        <p:nvSpPr>
          <p:cNvPr id="3" name="Content Placeholder 2"/>
          <p:cNvSpPr>
            <a:spLocks noGrp="1"/>
          </p:cNvSpPr>
          <p:nvPr>
            <p:ph sz="quarter" idx="12"/>
          </p:nvPr>
        </p:nvSpPr>
        <p:spPr>
          <a:xfrm>
            <a:off x="457200" y="3200400"/>
            <a:ext cx="44196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3"/>
          </p:nvPr>
        </p:nvSpPr>
        <p:spPr>
          <a:xfrm>
            <a:off x="723900" y="5105400"/>
            <a:ext cx="4457700" cy="1219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Oval Callout 4"/>
          <p:cNvSpPr/>
          <p:nvPr userDrawn="1"/>
        </p:nvSpPr>
        <p:spPr>
          <a:xfrm>
            <a:off x="6629400" y="1676400"/>
            <a:ext cx="2362200" cy="2133600"/>
          </a:xfrm>
          <a:prstGeom prst="wedgeEllipseCallout">
            <a:avLst>
              <a:gd name="adj1" fmla="val -95629"/>
              <a:gd name="adj2" fmla="val 83468"/>
            </a:avLst>
          </a:prstGeom>
          <a:solidFill>
            <a:schemeClr val="accent3">
              <a:lumMod val="75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2" name="Oval Callout 5"/>
          <p:cNvSpPr/>
          <p:nvPr userDrawn="1"/>
        </p:nvSpPr>
        <p:spPr>
          <a:xfrm>
            <a:off x="3048000" y="1447800"/>
            <a:ext cx="3048000" cy="2590800"/>
          </a:xfrm>
          <a:prstGeom prst="wedgeEllipseCallout">
            <a:avLst>
              <a:gd name="adj1" fmla="val 3110"/>
              <a:gd name="adj2" fmla="val 65831"/>
            </a:avLst>
          </a:prstGeom>
          <a:solidFill>
            <a:schemeClr val="accent3">
              <a:lumMod val="75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3" name="Oval Callout 6"/>
          <p:cNvSpPr/>
          <p:nvPr userDrawn="1"/>
        </p:nvSpPr>
        <p:spPr>
          <a:xfrm>
            <a:off x="152400" y="1600200"/>
            <a:ext cx="2709333" cy="2286000"/>
          </a:xfrm>
          <a:prstGeom prst="wedgeEllipseCallout">
            <a:avLst>
              <a:gd name="adj1" fmla="val 85940"/>
              <a:gd name="adj2" fmla="val 78175"/>
            </a:avLst>
          </a:prstGeom>
          <a:solidFill>
            <a:schemeClr val="accent3">
              <a:lumMod val="75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None/>
            </a:pPr>
            <a:endParaRPr lang="en-US" sz="1600" dirty="0"/>
          </a:p>
        </p:txBody>
      </p:sp>
      <p:sp>
        <p:nvSpPr>
          <p:cNvPr id="14" name="TextBox 13"/>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025805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82178635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222409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47652"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5" r:id="rId14"/>
    <p:sldLayoutId id="2147484696" r:id="rId15"/>
    <p:sldLayoutId id="2147484697" r:id="rId16"/>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slide" Target="slide1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6.tiff"/></Relationships>
</file>

<file path=ppt/slides/_rels/slide1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tiff"/><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0" y="1752600"/>
            <a:ext cx="9144000" cy="762000"/>
          </a:xfrm>
        </p:spPr>
        <p:txBody>
          <a:bodyPr/>
          <a:lstStyle/>
          <a:p>
            <a:r>
              <a:rPr lang="en-US" b="1" dirty="0">
                <a:solidFill>
                  <a:schemeClr val="accent1"/>
                </a:solidFill>
              </a:rPr>
              <a:t>Chapter 15</a:t>
            </a:r>
          </a:p>
        </p:txBody>
      </p:sp>
      <p:sp>
        <p:nvSpPr>
          <p:cNvPr id="6" name="Title 3"/>
          <p:cNvSpPr>
            <a:spLocks noGrp="1"/>
          </p:cNvSpPr>
          <p:nvPr>
            <p:ph type="title"/>
          </p:nvPr>
        </p:nvSpPr>
        <p:spPr>
          <a:xfrm>
            <a:off x="493211" y="2654961"/>
            <a:ext cx="8229600" cy="622300"/>
          </a:xfrm>
          <a:prstGeom prst="rect">
            <a:avLst/>
          </a:prstGeom>
        </p:spPr>
        <p:txBody>
          <a:bodyPr/>
          <a:lstStyle>
            <a:lvl1pPr>
              <a:defRPr/>
            </a:lvl1pPr>
          </a:lstStyle>
          <a:p>
            <a:r>
              <a:rPr lang="en-US" sz="4800" b="1" dirty="0">
                <a:solidFill>
                  <a:schemeClr val="accent1"/>
                </a:solidFill>
                <a:effectLst>
                  <a:outerShdw blurRad="38100" dist="38100" dir="2700000" algn="tl">
                    <a:srgbClr val="000000">
                      <a:alpha val="43137"/>
                    </a:srgbClr>
                  </a:outerShdw>
                </a:effectLst>
                <a:latin typeface="+mn-lt"/>
              </a:rPr>
              <a:t>Employees and the Corporation</a:t>
            </a:r>
          </a:p>
        </p:txBody>
      </p:sp>
      <p:pic>
        <p:nvPicPr>
          <p:cNvPr id="5" name="Picture 4"/>
          <p:cNvPicPr>
            <a:picLocks noChangeAspect="1"/>
          </p:cNvPicPr>
          <p:nvPr/>
        </p:nvPicPr>
        <p:blipFill>
          <a:blip r:embed="rId2"/>
          <a:stretch>
            <a:fillRect/>
          </a:stretch>
        </p:blipFill>
        <p:spPr>
          <a:xfrm>
            <a:off x="2667000" y="3708417"/>
            <a:ext cx="3920122" cy="2616183"/>
          </a:xfrm>
          <a:prstGeom prst="rect">
            <a:avLst/>
          </a:prstGeom>
        </p:spPr>
      </p:pic>
      <p:sp>
        <p:nvSpPr>
          <p:cNvPr id="2" name="Text Placeholder 1"/>
          <p:cNvSpPr>
            <a:spLocks noGrp="1"/>
          </p:cNvSpPr>
          <p:nvPr>
            <p:ph type="body" sz="quarter" idx="11"/>
          </p:nvPr>
        </p:nvSpPr>
        <p:spPr>
          <a:xfrm>
            <a:off x="0" y="6547369"/>
            <a:ext cx="9144000" cy="310631"/>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11131151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81000"/>
            <a:ext cx="8229600" cy="533400"/>
          </a:xfrm>
          <a:prstGeom prst="rect">
            <a:avLst/>
          </a:prstGeom>
        </p:spPr>
        <p:txBody>
          <a:bodyPr/>
          <a:lstStyle>
            <a:lvl1pPr>
              <a:defRPr/>
            </a:lvl1pPr>
          </a:lstStyle>
          <a:p>
            <a:pPr algn="ctr"/>
            <a:r>
              <a:rPr lang="en-US" dirty="0"/>
              <a:t>Wages and Income Inequality</a:t>
            </a:r>
            <a:r>
              <a:rPr lang="en-US" sz="800" dirty="0"/>
              <a:t>2</a:t>
            </a:r>
            <a:endParaRPr lang="en-US" strike="sngStrike" dirty="0"/>
          </a:p>
        </p:txBody>
      </p:sp>
      <p:sp>
        <p:nvSpPr>
          <p:cNvPr id="3" name="Content Placeholder 2"/>
          <p:cNvSpPr>
            <a:spLocks noGrp="1"/>
          </p:cNvSpPr>
          <p:nvPr>
            <p:ph type="body" sz="quarter" idx="10"/>
          </p:nvPr>
        </p:nvSpPr>
        <p:spPr>
          <a:xfrm>
            <a:off x="381000" y="1676400"/>
            <a:ext cx="6705600" cy="4114800"/>
          </a:xfrm>
        </p:spPr>
        <p:txBody>
          <a:bodyPr/>
          <a:lstStyle/>
          <a:p>
            <a:pPr marL="0" indent="0">
              <a:buNone/>
            </a:pPr>
            <a:r>
              <a:rPr lang="en-US" dirty="0"/>
              <a:t>What can companies do to address income inequality? </a:t>
            </a:r>
          </a:p>
          <a:p>
            <a:pPr lvl="1">
              <a:lnSpc>
                <a:spcPct val="200000"/>
              </a:lnSpc>
              <a:buClr>
                <a:schemeClr val="accent1"/>
              </a:buClr>
              <a:buFont typeface="Arial" panose="020B0604020202020204" pitchFamily="34" charset="0"/>
              <a:buChar char="•"/>
            </a:pPr>
            <a:r>
              <a:rPr lang="en-US" sz="2800" dirty="0"/>
              <a:t>Increase wages of their employees.</a:t>
            </a:r>
          </a:p>
          <a:p>
            <a:pPr lvl="1">
              <a:lnSpc>
                <a:spcPct val="200000"/>
              </a:lnSpc>
              <a:buClr>
                <a:schemeClr val="accent1"/>
              </a:buClr>
              <a:buFont typeface="Arial" panose="020B0604020202020204" pitchFamily="34" charset="0"/>
              <a:buChar char="•"/>
            </a:pPr>
            <a:r>
              <a:rPr lang="en-US" sz="2800" dirty="0"/>
              <a:t>Reduce pay differentials within their organizations. </a:t>
            </a:r>
          </a:p>
        </p:txBody>
      </p:sp>
      <p:pic>
        <p:nvPicPr>
          <p:cNvPr id="4" name="Picture 3"/>
          <p:cNvPicPr>
            <a:picLocks noChangeAspect="1"/>
          </p:cNvPicPr>
          <p:nvPr/>
        </p:nvPicPr>
        <p:blipFill>
          <a:blip r:embed="rId3"/>
          <a:stretch>
            <a:fillRect/>
          </a:stretch>
        </p:blipFill>
        <p:spPr>
          <a:xfrm>
            <a:off x="6343152" y="4166140"/>
            <a:ext cx="2426775" cy="2030919"/>
          </a:xfrm>
          <a:prstGeom prst="rect">
            <a:avLst/>
          </a:prstGeom>
          <a:ln w="28575" cmpd="sng">
            <a:noFill/>
          </a:ln>
        </p:spPr>
      </p:pic>
    </p:spTree>
    <p:extLst>
      <p:ext uri="{BB962C8B-B14F-4D97-AF65-F5344CB8AC3E}">
        <p14:creationId xmlns:p14="http://schemas.microsoft.com/office/powerpoint/2010/main" val="141719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a:xfrm>
            <a:off x="457200" y="63500"/>
            <a:ext cx="8229600" cy="1030411"/>
          </a:xfrm>
          <a:prstGeom prst="rect">
            <a:avLst/>
          </a:prstGeom>
        </p:spPr>
        <p:txBody>
          <a:bodyPr/>
          <a:lstStyle>
            <a:lvl1pPr>
              <a:defRPr/>
            </a:lvl1pPr>
          </a:lstStyle>
          <a:p>
            <a:pPr algn="ctr">
              <a:lnSpc>
                <a:spcPct val="100000"/>
              </a:lnSpc>
              <a:spcBef>
                <a:spcPts val="3000"/>
              </a:spcBef>
            </a:pPr>
            <a:r>
              <a:rPr lang="en-US" dirty="0"/>
              <a:t>Percentage of Living Wage Covered by Minimum Wage</a:t>
            </a:r>
            <a:endParaRPr lang="en-US" strike="sngStrike" dirty="0"/>
          </a:p>
        </p:txBody>
      </p:sp>
      <p:sp>
        <p:nvSpPr>
          <p:cNvPr id="4" name="Content Placeholder 3"/>
          <p:cNvSpPr>
            <a:spLocks noGrp="1"/>
          </p:cNvSpPr>
          <p:nvPr>
            <p:ph sz="quarter" idx="12"/>
          </p:nvPr>
        </p:nvSpPr>
        <p:spPr>
          <a:xfrm>
            <a:off x="7022205" y="1109436"/>
            <a:ext cx="1600200" cy="381000"/>
          </a:xfrm>
        </p:spPr>
        <p:txBody>
          <a:bodyPr/>
          <a:lstStyle/>
          <a:p>
            <a:r>
              <a:rPr lang="en-US" dirty="0">
                <a:latin typeface="Arial"/>
                <a:cs typeface="Arial"/>
              </a:rPr>
              <a:t>Figure 15.4</a:t>
            </a:r>
          </a:p>
        </p:txBody>
      </p:sp>
      <p:sp>
        <p:nvSpPr>
          <p:cNvPr id="5" name="Content Placeholder 4"/>
          <p:cNvSpPr>
            <a:spLocks noGrp="1"/>
          </p:cNvSpPr>
          <p:nvPr>
            <p:ph sz="quarter" idx="13"/>
          </p:nvPr>
        </p:nvSpPr>
        <p:spPr>
          <a:xfrm>
            <a:off x="2157210" y="1505961"/>
            <a:ext cx="4864995" cy="242103"/>
          </a:xfrm>
        </p:spPr>
        <p:txBody>
          <a:bodyPr/>
          <a:lstStyle/>
          <a:p>
            <a:r>
              <a:rPr lang="en-GB" dirty="0"/>
              <a:t>Copyright © McGraw-Hill Education. Permission required for reproduction or display. </a:t>
            </a:r>
          </a:p>
        </p:txBody>
      </p:sp>
      <p:pic>
        <p:nvPicPr>
          <p:cNvPr id="2" name="Picture 1" descr="This geographical map of the United States depicts the percentage of living wages covered by the minimum wage per state as reported in 20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866900"/>
            <a:ext cx="7620000" cy="4352612"/>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986734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Percentage of Living Wage Covered by Minimum Wage</a:t>
            </a:r>
            <a:br>
              <a:rPr lang="en-US" altLang="en-US" sz="2400" dirty="0"/>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graphicFrame>
        <p:nvGraphicFramePr>
          <p:cNvPr id="3" name="Table 2"/>
          <p:cNvGraphicFramePr>
            <a:graphicFrameLocks noGrp="1"/>
          </p:cNvGraphicFramePr>
          <p:nvPr>
            <p:extLst>
              <p:ext uri="{D42A27DB-BD31-4B8C-83A1-F6EECF244321}">
                <p14:modId xmlns:p14="http://schemas.microsoft.com/office/powerpoint/2010/main" val="1078747786"/>
              </p:ext>
            </p:extLst>
          </p:nvPr>
        </p:nvGraphicFramePr>
        <p:xfrm>
          <a:off x="762000" y="1397000"/>
          <a:ext cx="7696200" cy="4663440"/>
        </p:xfrm>
        <a:graphic>
          <a:graphicData uri="http://schemas.openxmlformats.org/drawingml/2006/table">
            <a:tbl>
              <a:tblPr firstRow="1" bandRow="1">
                <a:tableStyleId>{5C22544A-7EE6-4342-B048-85BDC9FD1C3A}</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370840">
                <a:tc>
                  <a:txBody>
                    <a:bodyPr/>
                    <a:lstStyle/>
                    <a:p>
                      <a:r>
                        <a:rPr lang="en-US" sz="1000" b="0" dirty="0">
                          <a:solidFill>
                            <a:schemeClr val="tx1"/>
                          </a:solidFill>
                        </a:rPr>
                        <a:t>A color-coded key indicates the percentage level and includes these categories from darkest to lightest: 61 to 69 percent; 51 to 60 percent; 41 to 50 percent; 31 to 40 percent; and 0.</a:t>
                      </a:r>
                    </a:p>
                    <a:p>
                      <a:r>
                        <a:rPr lang="en-US" sz="1000" b="0" dirty="0">
                          <a:solidFill>
                            <a:schemeClr val="tx1"/>
                          </a:solidFill>
                        </a:rPr>
                        <a:t>Per state, the data reads as follows:</a:t>
                      </a:r>
                    </a:p>
                    <a:p>
                      <a:r>
                        <a:rPr lang="en-US" sz="1000" b="0" dirty="0">
                          <a:solidFill>
                            <a:schemeClr val="tx1"/>
                          </a:solidFill>
                        </a:rPr>
                        <a:t>Alabama at 0 percent.</a:t>
                      </a:r>
                    </a:p>
                    <a:p>
                      <a:r>
                        <a:rPr lang="en-US" sz="1000" b="0" dirty="0">
                          <a:solidFill>
                            <a:schemeClr val="tx1"/>
                          </a:solidFill>
                        </a:rPr>
                        <a:t>Louisiana at 0 percent.</a:t>
                      </a:r>
                    </a:p>
                    <a:p>
                      <a:r>
                        <a:rPr lang="en-US" sz="1000" b="0" dirty="0">
                          <a:solidFill>
                            <a:schemeClr val="tx1"/>
                          </a:solidFill>
                        </a:rPr>
                        <a:t>Mississippi at 0 percent.</a:t>
                      </a:r>
                    </a:p>
                    <a:p>
                      <a:r>
                        <a:rPr lang="en-US" sz="1000" b="0" dirty="0">
                          <a:solidFill>
                            <a:schemeClr val="tx1"/>
                          </a:solidFill>
                        </a:rPr>
                        <a:t>South Carolina at 0 percent.</a:t>
                      </a:r>
                    </a:p>
                    <a:p>
                      <a:r>
                        <a:rPr lang="en-US" sz="1000" b="0" dirty="0">
                          <a:solidFill>
                            <a:schemeClr val="tx1"/>
                          </a:solidFill>
                        </a:rPr>
                        <a:t>Tennessee at 0 percent.</a:t>
                      </a:r>
                    </a:p>
                    <a:p>
                      <a:r>
                        <a:rPr lang="en-US" sz="1000" b="0" dirty="0">
                          <a:solidFill>
                            <a:schemeClr val="tx1"/>
                          </a:solidFill>
                        </a:rPr>
                        <a:t>Wyoming at 32 percent.</a:t>
                      </a:r>
                    </a:p>
                    <a:p>
                      <a:r>
                        <a:rPr lang="en-US" sz="1000" b="0" dirty="0">
                          <a:solidFill>
                            <a:schemeClr val="tx1"/>
                          </a:solidFill>
                        </a:rPr>
                        <a:t>Georgia at 34 percent.</a:t>
                      </a:r>
                    </a:p>
                    <a:p>
                      <a:r>
                        <a:rPr lang="en-US" sz="1000" b="0" dirty="0">
                          <a:solidFill>
                            <a:schemeClr val="tx1"/>
                          </a:solidFill>
                        </a:rPr>
                        <a:t>Virginia at 42 percent.</a:t>
                      </a:r>
                    </a:p>
                    <a:p>
                      <a:r>
                        <a:rPr lang="en-US" sz="1000" b="0" dirty="0">
                          <a:solidFill>
                            <a:schemeClr val="tx1"/>
                          </a:solidFill>
                        </a:rPr>
                        <a:t>Utah at 45 percent.</a:t>
                      </a:r>
                    </a:p>
                    <a:p>
                      <a:r>
                        <a:rPr lang="en-US" sz="1000" b="0" dirty="0">
                          <a:solidFill>
                            <a:schemeClr val="tx1"/>
                          </a:solidFill>
                        </a:rPr>
                        <a:t>New Hampshire at 45 percent.</a:t>
                      </a:r>
                    </a:p>
                    <a:p>
                      <a:r>
                        <a:rPr lang="en-US" sz="1000" b="0" dirty="0">
                          <a:solidFill>
                            <a:schemeClr val="tx1"/>
                          </a:solidFill>
                        </a:rPr>
                        <a:t>Wisconsin at 45 percent.</a:t>
                      </a:r>
                    </a:p>
                    <a:p>
                      <a:r>
                        <a:rPr lang="en-US" sz="1000" b="0" dirty="0">
                          <a:solidFill>
                            <a:schemeClr val="tx1"/>
                          </a:solidFill>
                        </a:rPr>
                        <a:t>Pennsylvania at 46 percent.</a:t>
                      </a:r>
                    </a:p>
                    <a:p>
                      <a:r>
                        <a:rPr lang="en-US" sz="1000" b="0" dirty="0">
                          <a:solidFill>
                            <a:schemeClr val="tx1"/>
                          </a:solidFill>
                        </a:rPr>
                        <a:t>Idaho at 46 percent.</a:t>
                      </a:r>
                    </a:p>
                    <a:p>
                      <a:r>
                        <a:rPr lang="en-US" sz="1000" b="0" dirty="0">
                          <a:solidFill>
                            <a:schemeClr val="tx1"/>
                          </a:solidFill>
                        </a:rPr>
                        <a:t>New Mexico at 47 percent.</a:t>
                      </a:r>
                    </a:p>
                    <a:p>
                      <a:r>
                        <a:rPr lang="en-US" sz="1000" b="0" dirty="0">
                          <a:solidFill>
                            <a:schemeClr val="tx1"/>
                          </a:solidFill>
                        </a:rPr>
                        <a:t>Oklahoma at 47 percent.</a:t>
                      </a:r>
                    </a:p>
                    <a:p>
                      <a:r>
                        <a:rPr lang="en-US" sz="1000" b="0" dirty="0">
                          <a:solidFill>
                            <a:schemeClr val="tx1"/>
                          </a:solidFill>
                        </a:rPr>
                        <a:t>New Jersey at 47 percent.</a:t>
                      </a:r>
                    </a:p>
                    <a:p>
                      <a:r>
                        <a:rPr lang="en-US" sz="1000" b="0" dirty="0">
                          <a:solidFill>
                            <a:schemeClr val="tx1"/>
                          </a:solidFill>
                        </a:rPr>
                        <a:t>Kentucky at 47 percent.</a:t>
                      </a:r>
                    </a:p>
                    <a:p>
                      <a:r>
                        <a:rPr lang="en-US" sz="1000" b="0" dirty="0">
                          <a:solidFill>
                            <a:schemeClr val="tx1"/>
                          </a:solidFill>
                        </a:rPr>
                        <a:t>North Carolina at 48 percent.</a:t>
                      </a:r>
                    </a:p>
                    <a:p>
                      <a:r>
                        <a:rPr lang="en-US" sz="1000" b="0" dirty="0">
                          <a:solidFill>
                            <a:schemeClr val="tx1"/>
                          </a:solidFill>
                        </a:rPr>
                        <a:t>North Dakota at 48 percent.</a:t>
                      </a:r>
                    </a:p>
                    <a:p>
                      <a:r>
                        <a:rPr lang="en-US" sz="1000" b="0" dirty="0">
                          <a:solidFill>
                            <a:schemeClr val="tx1"/>
                          </a:solidFill>
                        </a:rPr>
                        <a:t>Indiana at 48 percent.</a:t>
                      </a:r>
                    </a:p>
                    <a:p>
                      <a:r>
                        <a:rPr lang="en-US" sz="1000" b="0" dirty="0">
                          <a:solidFill>
                            <a:schemeClr val="tx1"/>
                          </a:solidFill>
                        </a:rPr>
                        <a:t>Iowa at 49 percent.</a:t>
                      </a:r>
                    </a:p>
                    <a:p>
                      <a:r>
                        <a:rPr lang="en-US" sz="1000" b="0" dirty="0">
                          <a:solidFill>
                            <a:schemeClr val="tx1"/>
                          </a:solidFill>
                        </a:rPr>
                        <a:t>New York at 49 percent.</a:t>
                      </a:r>
                    </a:p>
                    <a:p>
                      <a:r>
                        <a:rPr lang="en-US" sz="1000" b="0" dirty="0">
                          <a:solidFill>
                            <a:schemeClr val="tx1"/>
                          </a:solidFill>
                        </a:rPr>
                        <a:t>Kansas at 49 percent.</a:t>
                      </a:r>
                    </a:p>
                    <a:p>
                      <a:r>
                        <a:rPr lang="en-US" sz="1000" b="0" dirty="0">
                          <a:solidFill>
                            <a:schemeClr val="tx1"/>
                          </a:solidFill>
                        </a:rPr>
                        <a:t>Texas at 49 percent.</a:t>
                      </a:r>
                    </a:p>
                    <a:p>
                      <a:r>
                        <a:rPr lang="en-US" sz="1000" b="0" dirty="0">
                          <a:solidFill>
                            <a:schemeClr val="tx1"/>
                          </a:solidFill>
                        </a:rPr>
                        <a:t>Illinois at 49 percent.</a:t>
                      </a:r>
                    </a:p>
                    <a:p>
                      <a:endParaRPr lang="en-US" sz="1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000" b="0" dirty="0">
                          <a:solidFill>
                            <a:schemeClr val="tx1"/>
                          </a:solidFill>
                        </a:rPr>
                        <a:t>Montana at 50 percent.</a:t>
                      </a:r>
                    </a:p>
                    <a:p>
                      <a:r>
                        <a:rPr lang="en-US" sz="1000" b="0" dirty="0">
                          <a:solidFill>
                            <a:schemeClr val="tx1"/>
                          </a:solidFill>
                        </a:rPr>
                        <a:t>Delaware at 51 percent.</a:t>
                      </a:r>
                    </a:p>
                    <a:p>
                      <a:r>
                        <a:rPr lang="en-US" sz="1000" b="0" dirty="0">
                          <a:solidFill>
                            <a:schemeClr val="tx1"/>
                          </a:solidFill>
                        </a:rPr>
                        <a:t>Maryland at 51 percent.</a:t>
                      </a:r>
                    </a:p>
                    <a:p>
                      <a:r>
                        <a:rPr lang="en-US" sz="1000" b="0" dirty="0">
                          <a:solidFill>
                            <a:schemeClr val="tx1"/>
                          </a:solidFill>
                        </a:rPr>
                        <a:t>Nevada at 51 percent.</a:t>
                      </a:r>
                    </a:p>
                    <a:p>
                      <a:r>
                        <a:rPr lang="en-US" sz="1000" b="0" dirty="0">
                          <a:solidFill>
                            <a:schemeClr val="tx1"/>
                          </a:solidFill>
                        </a:rPr>
                        <a:t>Missouri at 52 percent.</a:t>
                      </a:r>
                    </a:p>
                    <a:p>
                      <a:r>
                        <a:rPr lang="en-US" sz="1000" b="0" dirty="0">
                          <a:solidFill>
                            <a:schemeClr val="tx1"/>
                          </a:solidFill>
                        </a:rPr>
                        <a:t>Florida at 52 percent.</a:t>
                      </a:r>
                    </a:p>
                    <a:p>
                      <a:r>
                        <a:rPr lang="en-US" sz="1000" b="0" dirty="0">
                          <a:solidFill>
                            <a:schemeClr val="tx1"/>
                          </a:solidFill>
                        </a:rPr>
                        <a:t>Alaska at 55 percent.</a:t>
                      </a:r>
                    </a:p>
                    <a:p>
                      <a:r>
                        <a:rPr lang="en-US" sz="1000" b="0" dirty="0">
                          <a:solidFill>
                            <a:schemeClr val="tx1"/>
                          </a:solidFill>
                        </a:rPr>
                        <a:t>Ohio at 56 percent.</a:t>
                      </a:r>
                    </a:p>
                    <a:p>
                      <a:r>
                        <a:rPr lang="en-US" sz="1000" b="0" dirty="0">
                          <a:solidFill>
                            <a:schemeClr val="tx1"/>
                          </a:solidFill>
                        </a:rPr>
                        <a:t>Connecticut at 56 percent.</a:t>
                      </a:r>
                    </a:p>
                    <a:p>
                      <a:r>
                        <a:rPr lang="en-US" sz="1000" b="0" dirty="0">
                          <a:solidFill>
                            <a:schemeClr val="tx1"/>
                          </a:solidFill>
                        </a:rPr>
                        <a:t>California at 57 percent.</a:t>
                      </a:r>
                    </a:p>
                    <a:p>
                      <a:r>
                        <a:rPr lang="en-US" sz="1000" b="0" dirty="0">
                          <a:solidFill>
                            <a:schemeClr val="tx1"/>
                          </a:solidFill>
                        </a:rPr>
                        <a:t>Minnesota at 58 percent.</a:t>
                      </a:r>
                    </a:p>
                    <a:p>
                      <a:r>
                        <a:rPr lang="en-US" sz="1000" b="0" dirty="0">
                          <a:solidFill>
                            <a:schemeClr val="tx1"/>
                          </a:solidFill>
                        </a:rPr>
                        <a:t>Nebraska at 59 percent.</a:t>
                      </a:r>
                    </a:p>
                    <a:p>
                      <a:r>
                        <a:rPr lang="en-US" sz="1000" b="0" dirty="0">
                          <a:solidFill>
                            <a:schemeClr val="tx1"/>
                          </a:solidFill>
                        </a:rPr>
                        <a:t>Colorado at 59 percent.</a:t>
                      </a:r>
                    </a:p>
                    <a:p>
                      <a:r>
                        <a:rPr lang="en-US" sz="1000" b="0" dirty="0">
                          <a:solidFill>
                            <a:schemeClr val="tx1"/>
                          </a:solidFill>
                        </a:rPr>
                        <a:t>Oregon at 60 percent.</a:t>
                      </a:r>
                    </a:p>
                    <a:p>
                      <a:r>
                        <a:rPr lang="en-US" sz="1000" b="0" dirty="0">
                          <a:solidFill>
                            <a:schemeClr val="tx1"/>
                          </a:solidFill>
                        </a:rPr>
                        <a:t>Rhode Island at 60 percent.</a:t>
                      </a:r>
                    </a:p>
                    <a:p>
                      <a:r>
                        <a:rPr lang="en-US" sz="1000" b="0" dirty="0">
                          <a:solidFill>
                            <a:schemeClr val="tx1"/>
                          </a:solidFill>
                        </a:rPr>
                        <a:t>Michigan at 60 percent.</a:t>
                      </a:r>
                    </a:p>
                    <a:p>
                      <a:r>
                        <a:rPr lang="en-US" sz="1000" b="0" dirty="0">
                          <a:solidFill>
                            <a:schemeClr val="tx1"/>
                          </a:solidFill>
                        </a:rPr>
                        <a:t>West Virginia at 60 percent.</a:t>
                      </a:r>
                    </a:p>
                    <a:p>
                      <a:r>
                        <a:rPr lang="en-US" sz="1000" b="0" dirty="0">
                          <a:solidFill>
                            <a:schemeClr val="tx1"/>
                          </a:solidFill>
                        </a:rPr>
                        <a:t>Arkansas at 60 percent.</a:t>
                      </a:r>
                    </a:p>
                    <a:p>
                      <a:r>
                        <a:rPr lang="en-US" sz="1000" b="0" dirty="0">
                          <a:solidFill>
                            <a:schemeClr val="tx1"/>
                          </a:solidFill>
                        </a:rPr>
                        <a:t>Massachusetts at 61 percent.</a:t>
                      </a:r>
                    </a:p>
                    <a:p>
                      <a:r>
                        <a:rPr lang="en-US" sz="1000" b="0" dirty="0">
                          <a:solidFill>
                            <a:schemeClr val="tx1"/>
                          </a:solidFill>
                        </a:rPr>
                        <a:t>Hawaii at 62 percent.</a:t>
                      </a:r>
                    </a:p>
                    <a:p>
                      <a:r>
                        <a:rPr lang="en-US" sz="1000" b="0" dirty="0">
                          <a:solidFill>
                            <a:schemeClr val="tx1"/>
                          </a:solidFill>
                        </a:rPr>
                        <a:t>South Dakota at 62 percent.</a:t>
                      </a:r>
                    </a:p>
                    <a:p>
                      <a:r>
                        <a:rPr lang="en-US" sz="1000" b="0" dirty="0">
                          <a:solidFill>
                            <a:schemeClr val="tx1"/>
                          </a:solidFill>
                        </a:rPr>
                        <a:t>Maine at 63 percent.</a:t>
                      </a:r>
                    </a:p>
                    <a:p>
                      <a:r>
                        <a:rPr lang="en-US" sz="1000" b="0" dirty="0">
                          <a:solidFill>
                            <a:schemeClr val="tx1"/>
                          </a:solidFill>
                        </a:rPr>
                        <a:t>Vermont at 64 percent.</a:t>
                      </a:r>
                    </a:p>
                    <a:p>
                      <a:r>
                        <a:rPr lang="en-US" sz="1000" b="0" dirty="0">
                          <a:solidFill>
                            <a:schemeClr val="tx1"/>
                          </a:solidFill>
                        </a:rPr>
                        <a:t>Arizona at 64 percent.</a:t>
                      </a:r>
                    </a:p>
                    <a:p>
                      <a:r>
                        <a:rPr lang="en-US" sz="1000" b="0" dirty="0">
                          <a:solidFill>
                            <a:schemeClr val="tx1"/>
                          </a:solidFill>
                        </a:rPr>
                        <a:t>Washington at 68 percent.</a:t>
                      </a:r>
                    </a:p>
                    <a:p>
                      <a:r>
                        <a:rPr lang="en-US" sz="1000" b="0" dirty="0">
                          <a:solidFill>
                            <a:schemeClr val="tx1"/>
                          </a:solidFill>
                        </a:rPr>
                        <a:t>District of Columbia at 69 percent.</a:t>
                      </a:r>
                    </a:p>
                    <a:p>
                      <a:endParaRPr lang="en-US" sz="1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141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81000"/>
            <a:ext cx="8229600" cy="609600"/>
          </a:xfrm>
          <a:prstGeom prst="rect">
            <a:avLst/>
          </a:prstGeom>
        </p:spPr>
        <p:txBody>
          <a:bodyPr/>
          <a:lstStyle>
            <a:lvl1pPr>
              <a:defRPr/>
            </a:lvl1pPr>
          </a:lstStyle>
          <a:p>
            <a:pPr algn="ctr"/>
            <a:r>
              <a:rPr lang="en-US" dirty="0">
                <a:ea typeface="ＭＳ Ｐゴシック" charset="0"/>
                <a:cs typeface="ＭＳ Ｐゴシック" charset="0"/>
              </a:rPr>
              <a:t>Privacy in the Workplace</a:t>
            </a:r>
          </a:p>
        </p:txBody>
      </p:sp>
      <p:sp>
        <p:nvSpPr>
          <p:cNvPr id="24579" name="Rectangle 3"/>
          <p:cNvSpPr>
            <a:spLocks noGrp="1" noChangeArrowheads="1"/>
          </p:cNvSpPr>
          <p:nvPr>
            <p:ph type="body" sz="quarter" idx="10"/>
          </p:nvPr>
        </p:nvSpPr>
        <p:spPr>
          <a:xfrm>
            <a:off x="914400" y="1295400"/>
            <a:ext cx="7772400" cy="3352800"/>
          </a:xfrm>
        </p:spPr>
        <p:txBody>
          <a:bodyPr/>
          <a:lstStyle/>
          <a:p>
            <a:pPr marL="0" indent="0">
              <a:spcBef>
                <a:spcPts val="0"/>
              </a:spcBef>
              <a:spcAft>
                <a:spcPts val="1200"/>
              </a:spcAft>
              <a:buNone/>
            </a:pPr>
            <a:r>
              <a:rPr lang="en-US" b="1" dirty="0">
                <a:latin typeface="+mn-lt"/>
                <a:ea typeface="ＭＳ Ｐゴシック" charset="0"/>
                <a:cs typeface="ＭＳ Ｐゴシック" charset="0"/>
              </a:rPr>
              <a:t>Privacy Rights</a:t>
            </a:r>
          </a:p>
          <a:p>
            <a:pPr marL="0" indent="0">
              <a:spcBef>
                <a:spcPts val="0"/>
              </a:spcBef>
              <a:spcAft>
                <a:spcPts val="1200"/>
              </a:spcAft>
              <a:buNone/>
            </a:pPr>
            <a:endParaRPr lang="en-US" dirty="0">
              <a:latin typeface="+mn-lt"/>
              <a:ea typeface="ＭＳ Ｐゴシック" charset="0"/>
              <a:cs typeface="ＭＳ Ｐゴシック" charset="0"/>
            </a:endParaRPr>
          </a:p>
          <a:p>
            <a:pPr marL="0" indent="0">
              <a:spcBef>
                <a:spcPts val="0"/>
              </a:spcBef>
              <a:spcAft>
                <a:spcPts val="1200"/>
              </a:spcAft>
              <a:buNone/>
            </a:pPr>
            <a:r>
              <a:rPr lang="en-US" sz="2800" b="1" dirty="0">
                <a:cs typeface="ＭＳ Ｐゴシック" charset="0"/>
              </a:rPr>
              <a:t>Electronic Monitoring</a:t>
            </a:r>
          </a:p>
          <a:p>
            <a:pPr marL="0" indent="0">
              <a:spcBef>
                <a:spcPts val="0"/>
              </a:spcBef>
              <a:spcAft>
                <a:spcPts val="1200"/>
              </a:spcAft>
              <a:buNone/>
            </a:pPr>
            <a:endParaRPr lang="en-US" dirty="0">
              <a:ea typeface="ＭＳ Ｐゴシック" charset="0"/>
              <a:cs typeface="ＭＳ Ｐゴシック" charset="0"/>
            </a:endParaRPr>
          </a:p>
          <a:p>
            <a:pPr marL="0" indent="0">
              <a:spcBef>
                <a:spcPts val="0"/>
              </a:spcBef>
              <a:spcAft>
                <a:spcPts val="1200"/>
              </a:spcAft>
              <a:buNone/>
            </a:pPr>
            <a:r>
              <a:rPr lang="en-US" dirty="0">
                <a:ea typeface="ＭＳ Ｐゴシック" charset="0"/>
                <a:cs typeface="ＭＳ Ｐゴシック" charset="0"/>
              </a:rPr>
              <a:t>Romance in the Workplace</a:t>
            </a:r>
            <a:endParaRPr lang="en-US" dirty="0">
              <a:latin typeface="+mn-lt"/>
              <a:ea typeface="ＭＳ Ｐゴシック" charset="0"/>
              <a:cs typeface="ＭＳ Ｐゴシック"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4485098"/>
            <a:ext cx="3061608" cy="1524000"/>
          </a:xfrm>
          <a:prstGeom prst="rect">
            <a:avLst/>
          </a:prstGeom>
        </p:spPr>
      </p:pic>
      <p:pic>
        <p:nvPicPr>
          <p:cNvPr id="5" name="Picture 4">
            <a:extLst>
              <a:ext uri="{FF2B5EF4-FFF2-40B4-BE49-F238E27FC236}">
                <a16:creationId xmlns:a16="http://schemas.microsoft.com/office/drawing/2014/main" id="{51B10858-D8F6-46D8-9F3E-FC5F43753043}"/>
              </a:ext>
            </a:extLst>
          </p:cNvPr>
          <p:cNvPicPr>
            <a:picLocks noChangeAspect="1"/>
          </p:cNvPicPr>
          <p:nvPr/>
        </p:nvPicPr>
        <p:blipFill>
          <a:blip r:embed="rId4"/>
          <a:stretch>
            <a:fillRect/>
          </a:stretch>
        </p:blipFill>
        <p:spPr>
          <a:xfrm>
            <a:off x="5934779" y="1676400"/>
            <a:ext cx="2752021" cy="4128031"/>
          </a:xfrm>
          <a:prstGeom prst="rect">
            <a:avLst/>
          </a:prstGeom>
          <a:ln w="28575" cmpd="sng">
            <a:noFill/>
          </a:ln>
        </p:spPr>
      </p:pic>
    </p:spTree>
    <p:extLst>
      <p:ext uri="{BB962C8B-B14F-4D97-AF65-F5344CB8AC3E}">
        <p14:creationId xmlns:p14="http://schemas.microsoft.com/office/powerpoint/2010/main" val="2192146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905000" y="80736"/>
            <a:ext cx="5334000" cy="1016000"/>
          </a:xfrm>
          <a:prstGeom prst="rect">
            <a:avLst/>
          </a:prstGeom>
        </p:spPr>
        <p:txBody>
          <a:bodyPr/>
          <a:lstStyle>
            <a:lvl1pPr>
              <a:defRPr/>
            </a:lvl1pPr>
          </a:lstStyle>
          <a:p>
            <a:pPr algn="ctr"/>
            <a:r>
              <a:rPr lang="en-US" dirty="0">
                <a:ea typeface="ＭＳ Ｐゴシック" charset="0"/>
                <a:cs typeface="ＭＳ Ｐゴシック" charset="0"/>
              </a:rPr>
              <a:t>Privacy in the Workplace:</a:t>
            </a:r>
          </a:p>
        </p:txBody>
      </p:sp>
      <p:sp>
        <p:nvSpPr>
          <p:cNvPr id="26627" name="Rectangle 3"/>
          <p:cNvSpPr>
            <a:spLocks noGrp="1" noChangeArrowheads="1"/>
          </p:cNvSpPr>
          <p:nvPr>
            <p:ph type="body" sz="quarter" idx="10"/>
          </p:nvPr>
        </p:nvSpPr>
        <p:spPr>
          <a:xfrm>
            <a:off x="609600" y="1219200"/>
            <a:ext cx="5562600" cy="5181600"/>
          </a:xfrm>
        </p:spPr>
        <p:txBody>
          <a:bodyPr/>
          <a:lstStyle/>
          <a:p>
            <a:pPr marL="0" indent="0">
              <a:buNone/>
            </a:pPr>
            <a:endParaRPr lang="en-US" dirty="0">
              <a:ea typeface="ＭＳ Ｐゴシック" charset="0"/>
              <a:cs typeface="ＭＳ Ｐゴシック" charset="0"/>
            </a:endParaRPr>
          </a:p>
          <a:p>
            <a:pPr marL="0" indent="0">
              <a:buNone/>
            </a:pPr>
            <a:r>
              <a:rPr lang="en-US" sz="2800" b="1" dirty="0">
                <a:ea typeface="ＭＳ Ｐゴシック" charset="0"/>
                <a:cs typeface="ＭＳ Ｐゴシック" charset="0"/>
              </a:rPr>
              <a:t>Employee Drug Use and Testing</a:t>
            </a:r>
          </a:p>
          <a:p>
            <a:pPr marL="0" indent="0">
              <a:buNone/>
            </a:pPr>
            <a:endParaRPr lang="en-US" sz="2800" b="1" dirty="0">
              <a:ea typeface="ＭＳ Ｐゴシック" charset="0"/>
            </a:endParaRPr>
          </a:p>
          <a:p>
            <a:pPr marL="0" indent="0">
              <a:buNone/>
            </a:pPr>
            <a:r>
              <a:rPr lang="en-US" sz="2800" b="1" dirty="0">
                <a:cs typeface="ＭＳ Ｐゴシック" charset="0"/>
              </a:rPr>
              <a:t>Alcohol Abuse at Work</a:t>
            </a:r>
          </a:p>
          <a:p>
            <a:pPr marL="0" indent="0">
              <a:buNone/>
            </a:pPr>
            <a:endParaRPr lang="en-US" sz="2800" b="1" dirty="0">
              <a:ea typeface="ＭＳ Ｐゴシック" charset="0"/>
            </a:endParaRPr>
          </a:p>
          <a:p>
            <a:pPr marL="0" indent="0">
              <a:buNone/>
            </a:pPr>
            <a:r>
              <a:rPr lang="en-US" sz="2800" b="1" dirty="0">
                <a:cs typeface="ＭＳ Ｐゴシック" charset="0"/>
              </a:rPr>
              <a:t>Employee Theft and Honesty Testing</a:t>
            </a:r>
          </a:p>
          <a:p>
            <a:pPr marL="0" indent="0">
              <a:buNone/>
            </a:pPr>
            <a:endParaRPr lang="en-US" sz="2800" b="1" dirty="0">
              <a:ea typeface="ＭＳ Ｐゴシック" charset="0"/>
            </a:endParaRPr>
          </a:p>
          <a:p>
            <a:pPr marL="0" indent="0">
              <a:buNone/>
            </a:pPr>
            <a:r>
              <a:rPr lang="en-US" sz="2800" b="1" dirty="0">
                <a:cs typeface="ＭＳ Ｐゴシック" charset="0"/>
              </a:rPr>
              <a:t>Honesty Testing Controversy </a:t>
            </a:r>
            <a:endParaRPr lang="en-US" sz="2800" b="1" dirty="0">
              <a:ea typeface="ＭＳ Ｐゴシック" charset="0"/>
            </a:endParaRPr>
          </a:p>
        </p:txBody>
      </p:sp>
      <p:pic>
        <p:nvPicPr>
          <p:cNvPr id="5" name="Picture 4">
            <a:extLst>
              <a:ext uri="{FF2B5EF4-FFF2-40B4-BE49-F238E27FC236}">
                <a16:creationId xmlns:a16="http://schemas.microsoft.com/office/drawing/2014/main" id="{AF0E79B4-297B-410A-B36D-5CC72BBFADB5}"/>
              </a:ext>
            </a:extLst>
          </p:cNvPr>
          <p:cNvPicPr>
            <a:picLocks noChangeAspect="1"/>
          </p:cNvPicPr>
          <p:nvPr/>
        </p:nvPicPr>
        <p:blipFill>
          <a:blip r:embed="rId3"/>
          <a:stretch>
            <a:fillRect/>
          </a:stretch>
        </p:blipFill>
        <p:spPr>
          <a:xfrm>
            <a:off x="5410199" y="4084704"/>
            <a:ext cx="3432235" cy="2200896"/>
          </a:xfrm>
          <a:prstGeom prst="rect">
            <a:avLst/>
          </a:prstGeom>
          <a:ln w="28575" cmpd="sng">
            <a:noFill/>
          </a:ln>
        </p:spPr>
      </p:pic>
      <p:pic>
        <p:nvPicPr>
          <p:cNvPr id="7" name="Picture 6">
            <a:extLst>
              <a:ext uri="{FF2B5EF4-FFF2-40B4-BE49-F238E27FC236}">
                <a16:creationId xmlns:a16="http://schemas.microsoft.com/office/drawing/2014/main" id="{502B8B37-DF70-401F-A954-ABC106B126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5564" y="1105800"/>
            <a:ext cx="3206871" cy="2323200"/>
          </a:xfrm>
          <a:prstGeom prst="rect">
            <a:avLst/>
          </a:prstGeom>
        </p:spPr>
      </p:pic>
    </p:spTree>
    <p:extLst>
      <p:ext uri="{BB962C8B-B14F-4D97-AF65-F5344CB8AC3E}">
        <p14:creationId xmlns:p14="http://schemas.microsoft.com/office/powerpoint/2010/main" val="2107855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333500" y="23586"/>
            <a:ext cx="6477000" cy="990600"/>
          </a:xfrm>
          <a:prstGeom prst="rect">
            <a:avLst/>
          </a:prstGeom>
        </p:spPr>
        <p:txBody>
          <a:bodyPr/>
          <a:lstStyle>
            <a:lvl1pPr>
              <a:defRPr/>
            </a:lvl1pPr>
          </a:lstStyle>
          <a:p>
            <a:pPr algn="ctr"/>
            <a:r>
              <a:rPr lang="en-US" dirty="0">
                <a:ea typeface="ＭＳ Ｐゴシック" charset="0"/>
                <a:cs typeface="ＭＳ Ｐゴシック" charset="0"/>
              </a:rPr>
              <a:t>Whistle-blowing and Free Speech in the Workplace</a:t>
            </a:r>
            <a:r>
              <a:rPr lang="en-US" sz="800" dirty="0">
                <a:ea typeface="ＭＳ Ｐゴシック" charset="0"/>
                <a:cs typeface="ＭＳ Ｐゴシック" charset="0"/>
              </a:rPr>
              <a:t>1</a:t>
            </a:r>
            <a:endParaRPr lang="en-US" dirty="0">
              <a:ea typeface="ＭＳ Ｐゴシック" charset="0"/>
              <a:cs typeface="ＭＳ Ｐゴシック" charset="0"/>
            </a:endParaRPr>
          </a:p>
        </p:txBody>
      </p:sp>
      <p:sp>
        <p:nvSpPr>
          <p:cNvPr id="31747" name="Rectangle 3"/>
          <p:cNvSpPr>
            <a:spLocks noGrp="1" noChangeArrowheads="1"/>
          </p:cNvSpPr>
          <p:nvPr>
            <p:ph type="body" sz="quarter" idx="10"/>
          </p:nvPr>
        </p:nvSpPr>
        <p:spPr>
          <a:xfrm>
            <a:off x="685800" y="1371600"/>
            <a:ext cx="5385043" cy="2886076"/>
          </a:xfrm>
        </p:spPr>
        <p:txBody>
          <a:bodyPr/>
          <a:lstStyle/>
          <a:p>
            <a:pPr marL="0" indent="0">
              <a:lnSpc>
                <a:spcPct val="90000"/>
              </a:lnSpc>
              <a:spcAft>
                <a:spcPts val="1500"/>
              </a:spcAft>
              <a:buNone/>
            </a:pPr>
            <a:r>
              <a:rPr lang="en-US" sz="2800" b="1" dirty="0">
                <a:latin typeface="+mn-lt"/>
                <a:ea typeface="ＭＳ Ｐゴシック" charset="0"/>
                <a:cs typeface="ＭＳ Ｐゴシック" charset="0"/>
              </a:rPr>
              <a:t>Free speech in the workplace</a:t>
            </a:r>
          </a:p>
          <a:p>
            <a:pPr marL="0" indent="0">
              <a:lnSpc>
                <a:spcPct val="90000"/>
              </a:lnSpc>
              <a:spcAft>
                <a:spcPts val="1500"/>
              </a:spcAft>
              <a:buNone/>
            </a:pPr>
            <a:r>
              <a:rPr lang="en-US" sz="2800" b="1" dirty="0">
                <a:latin typeface="+mn-lt"/>
                <a:ea typeface="ＭＳ Ｐゴシック" charset="0"/>
              </a:rPr>
              <a:t>Whistle-Blowing</a:t>
            </a:r>
          </a:p>
          <a:p>
            <a:pPr marL="0" indent="0">
              <a:spcAft>
                <a:spcPts val="1500"/>
              </a:spcAft>
              <a:buNone/>
            </a:pPr>
            <a:r>
              <a:rPr lang="en-US" sz="2800" b="1" dirty="0">
                <a:latin typeface="+mn-lt"/>
                <a:cs typeface="ＭＳ Ｐゴシック" charset="0"/>
              </a:rPr>
              <a:t>Whistle-blowing – Laws</a:t>
            </a:r>
            <a:endParaRPr lang="en-US" sz="2800" b="1" dirty="0">
              <a:latin typeface="+mn-lt"/>
              <a:ea typeface="ＭＳ Ｐゴシック" charset="0"/>
            </a:endParaRPr>
          </a:p>
          <a:p>
            <a:pPr marL="0" indent="0">
              <a:spcAft>
                <a:spcPts val="1500"/>
              </a:spcAft>
              <a:buNone/>
            </a:pPr>
            <a:r>
              <a:rPr lang="en-US" sz="2800" b="1" dirty="0">
                <a:latin typeface="+mn-lt"/>
                <a:ea typeface="ＭＳ Ｐゴシック" charset="0"/>
                <a:cs typeface="ＭＳ Ｐゴシック" charset="0"/>
              </a:rPr>
              <a:t>Conditions for whistle-blowing</a:t>
            </a:r>
          </a:p>
          <a:p>
            <a:pPr marL="0" indent="0">
              <a:lnSpc>
                <a:spcPct val="90000"/>
              </a:lnSpc>
              <a:spcAft>
                <a:spcPts val="1500"/>
              </a:spcAft>
              <a:buNone/>
            </a:pPr>
            <a:endParaRPr lang="en-US" sz="1000" dirty="0">
              <a:ea typeface="ＭＳ Ｐゴシック"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265" y="4354038"/>
            <a:ext cx="2944735" cy="2094033"/>
          </a:xfrm>
          <a:prstGeom prst="rect">
            <a:avLst/>
          </a:prstGeom>
        </p:spPr>
      </p:pic>
      <p:pic>
        <p:nvPicPr>
          <p:cNvPr id="5" name="Picture 4">
            <a:extLst>
              <a:ext uri="{FF2B5EF4-FFF2-40B4-BE49-F238E27FC236}">
                <a16:creationId xmlns:a16="http://schemas.microsoft.com/office/drawing/2014/main" id="{BC6DCE8A-14DC-48D1-9EDC-7C8305D154B7}"/>
              </a:ext>
            </a:extLst>
          </p:cNvPr>
          <p:cNvPicPr>
            <a:picLocks noChangeAspect="1"/>
          </p:cNvPicPr>
          <p:nvPr/>
        </p:nvPicPr>
        <p:blipFill>
          <a:blip r:embed="rId4"/>
          <a:stretch>
            <a:fillRect/>
          </a:stretch>
        </p:blipFill>
        <p:spPr>
          <a:xfrm>
            <a:off x="5996366" y="1233767"/>
            <a:ext cx="2475689" cy="3713534"/>
          </a:xfrm>
          <a:prstGeom prst="rect">
            <a:avLst/>
          </a:prstGeom>
          <a:ln w="28575" cmpd="sng">
            <a:noFill/>
          </a:ln>
        </p:spPr>
      </p:pic>
      <p:pic>
        <p:nvPicPr>
          <p:cNvPr id="7" name="Picture 6" descr="Null">
            <a:extLst>
              <a:ext uri="{FF2B5EF4-FFF2-40B4-BE49-F238E27FC236}">
                <a16:creationId xmlns:a16="http://schemas.microsoft.com/office/drawing/2014/main" id="{F7204DDC-63D2-43C5-A376-6BD443550816}"/>
              </a:ext>
            </a:extLst>
          </p:cNvPr>
          <p:cNvPicPr>
            <a:picLocks noChangeAspect="1"/>
          </p:cNvPicPr>
          <p:nvPr/>
        </p:nvPicPr>
        <p:blipFill>
          <a:blip r:embed="rId5"/>
          <a:stretch>
            <a:fillRect/>
          </a:stretch>
        </p:blipFill>
        <p:spPr>
          <a:xfrm>
            <a:off x="4988928" y="5085134"/>
            <a:ext cx="3483127" cy="1393426"/>
          </a:xfrm>
          <a:prstGeom prst="rect">
            <a:avLst/>
          </a:prstGeom>
          <a:ln w="28575" cmpd="sng">
            <a:solidFill>
              <a:srgbClr val="40B4E5"/>
            </a:solidFill>
          </a:ln>
        </p:spPr>
      </p:pic>
    </p:spTree>
    <p:extLst>
      <p:ext uri="{BB962C8B-B14F-4D97-AF65-F5344CB8AC3E}">
        <p14:creationId xmlns:p14="http://schemas.microsoft.com/office/powerpoint/2010/main" val="17347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1909095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89858" y="228600"/>
            <a:ext cx="8229600" cy="609600"/>
          </a:xfrm>
          <a:prstGeom prst="rect">
            <a:avLst/>
          </a:prstGeom>
        </p:spPr>
        <p:txBody>
          <a:bodyPr/>
          <a:lstStyle>
            <a:lvl1pPr>
              <a:defRPr/>
            </a:lvl1pPr>
          </a:lstStyle>
          <a:p>
            <a:pPr algn="ctr">
              <a:spcBef>
                <a:spcPts val="0"/>
              </a:spcBef>
            </a:pPr>
            <a:r>
              <a:rPr lang="en-US" dirty="0"/>
              <a:t>Major Rights of Employees </a:t>
            </a:r>
          </a:p>
        </p:txBody>
      </p:sp>
      <p:sp>
        <p:nvSpPr>
          <p:cNvPr id="5" name="Content Placeholder 4"/>
          <p:cNvSpPr>
            <a:spLocks noGrp="1"/>
          </p:cNvSpPr>
          <p:nvPr>
            <p:ph sz="quarter" idx="12"/>
          </p:nvPr>
        </p:nvSpPr>
        <p:spPr>
          <a:xfrm>
            <a:off x="7086600" y="1129112"/>
            <a:ext cx="1600200" cy="342274"/>
          </a:xfrm>
        </p:spPr>
        <p:txBody>
          <a:bodyPr/>
          <a:lstStyle/>
          <a:p>
            <a:r>
              <a:rPr lang="en-US" dirty="0">
                <a:solidFill>
                  <a:srgbClr val="000000"/>
                </a:solidFill>
                <a:cs typeface="Times New Roman" charset="0"/>
              </a:rPr>
              <a:t>Figure 15.1</a:t>
            </a:r>
          </a:p>
        </p:txBody>
      </p:sp>
      <p:sp>
        <p:nvSpPr>
          <p:cNvPr id="9" name="Content Placeholder 8"/>
          <p:cNvSpPr>
            <a:spLocks noGrp="1"/>
          </p:cNvSpPr>
          <p:nvPr>
            <p:ph sz="quarter" idx="13"/>
          </p:nvPr>
        </p:nvSpPr>
        <p:spPr>
          <a:xfrm>
            <a:off x="2057400" y="1219826"/>
            <a:ext cx="5029200" cy="304174"/>
          </a:xfrm>
        </p:spPr>
        <p:txBody>
          <a:bodyPr/>
          <a:lstStyle/>
          <a:p>
            <a:r>
              <a:rPr lang="en-GB" dirty="0"/>
              <a:t>Copyright © McGraw-Hill Education. Permission required for reproduction or display. </a:t>
            </a:r>
          </a:p>
        </p:txBody>
      </p:sp>
      <p:pic>
        <p:nvPicPr>
          <p:cNvPr id="3" name="Picture 2" descr="This figure lists the major rights of employe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312" y="1524000"/>
            <a:ext cx="4905375" cy="4724400"/>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extLst>
      <p:ext uri="{BB962C8B-B14F-4D97-AF65-F5344CB8AC3E}">
        <p14:creationId xmlns:p14="http://schemas.microsoft.com/office/powerpoint/2010/main" val="2372590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09600"/>
          </a:xfrm>
          <a:prstGeom prst="rect">
            <a:avLst/>
          </a:prstGeom>
        </p:spPr>
        <p:txBody>
          <a:bodyPr/>
          <a:lstStyle>
            <a:lvl1pPr>
              <a:defRPr/>
            </a:lvl1pPr>
          </a:lstStyle>
          <a:p>
            <a:pPr algn="ctr"/>
            <a:r>
              <a:rPr lang="en-US" sz="3400" b="1" dirty="0">
                <a:solidFill>
                  <a:srgbClr val="125F9A"/>
                </a:solidFill>
                <a:latin typeface="+mn-lt"/>
                <a:ea typeface="ＭＳ Ｐゴシック" charset="0"/>
                <a:cs typeface="ＭＳ Ｐゴシック" charset="0"/>
              </a:rPr>
              <a:t>Workplace Rights</a:t>
            </a:r>
          </a:p>
        </p:txBody>
      </p:sp>
      <p:sp>
        <p:nvSpPr>
          <p:cNvPr id="17411" name="Rectangle 3"/>
          <p:cNvSpPr>
            <a:spLocks noGrp="1" noChangeArrowheads="1"/>
          </p:cNvSpPr>
          <p:nvPr>
            <p:ph type="body" sz="quarter" idx="10"/>
          </p:nvPr>
        </p:nvSpPr>
        <p:spPr>
          <a:xfrm>
            <a:off x="457200" y="1752600"/>
            <a:ext cx="6019800" cy="4419600"/>
          </a:xfrm>
        </p:spPr>
        <p:txBody>
          <a:bodyPr/>
          <a:lstStyle/>
          <a:p>
            <a:pPr marL="0" indent="0">
              <a:buNone/>
            </a:pPr>
            <a:r>
              <a:rPr lang="en-US" dirty="0">
                <a:latin typeface="+mn-lt"/>
                <a:ea typeface="ＭＳ Ｐゴシック" charset="0"/>
                <a:cs typeface="ＭＳ Ｐゴシック" charset="0"/>
              </a:rPr>
              <a:t>Employees in the United States enjoy important legal guarantees. They have the right to:</a:t>
            </a:r>
          </a:p>
          <a:p>
            <a:pPr marL="742950" lvl="1" indent="-342900">
              <a:buClr>
                <a:schemeClr val="accent1"/>
              </a:buClr>
              <a:buFont typeface="Arial" panose="020B0604020202020204" pitchFamily="34" charset="0"/>
              <a:buChar char="•"/>
            </a:pPr>
            <a:endParaRPr lang="en-US" dirty="0">
              <a:ea typeface="ＭＳ Ｐゴシック" charset="0"/>
            </a:endParaRPr>
          </a:p>
          <a:p>
            <a:pPr marL="742950" lvl="1" indent="-342900">
              <a:lnSpc>
                <a:spcPct val="150000"/>
              </a:lnSpc>
              <a:buClr>
                <a:schemeClr val="accent1"/>
              </a:buClr>
              <a:buFont typeface="Arial" panose="020B0604020202020204" pitchFamily="34" charset="0"/>
              <a:buChar char="•"/>
            </a:pPr>
            <a:r>
              <a:rPr lang="en-US" sz="2800" dirty="0">
                <a:ea typeface="ＭＳ Ｐゴシック" charset="0"/>
              </a:rPr>
              <a:t>Organize and bargain collectively.</a:t>
            </a:r>
          </a:p>
          <a:p>
            <a:pPr marL="742950" lvl="1" indent="-342900">
              <a:lnSpc>
                <a:spcPct val="150000"/>
              </a:lnSpc>
              <a:buClr>
                <a:schemeClr val="accent1"/>
              </a:buClr>
              <a:buFont typeface="Arial" panose="020B0604020202020204" pitchFamily="34" charset="0"/>
              <a:buChar char="•"/>
            </a:pPr>
            <a:r>
              <a:rPr lang="en-US" sz="2800" dirty="0">
                <a:ea typeface="ＭＳ Ｐゴシック" charset="0"/>
              </a:rPr>
              <a:t>A safe and healthy workplace.</a:t>
            </a:r>
          </a:p>
          <a:p>
            <a:pPr marL="742950" lvl="1" indent="-342900">
              <a:lnSpc>
                <a:spcPct val="150000"/>
              </a:lnSpc>
              <a:buClr>
                <a:schemeClr val="accent1"/>
              </a:buClr>
              <a:buFont typeface="Arial" panose="020B0604020202020204" pitchFamily="34" charset="0"/>
              <a:buChar char="•"/>
            </a:pPr>
            <a:r>
              <a:rPr lang="en-US" sz="2800" dirty="0">
                <a:ea typeface="ＭＳ Ｐゴシック" charset="0"/>
              </a:rPr>
              <a:t>Due process.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2057400"/>
            <a:ext cx="2501617" cy="3321355"/>
          </a:xfrm>
          <a:prstGeom prst="rect">
            <a:avLst/>
          </a:prstGeom>
        </p:spPr>
      </p:pic>
    </p:spTree>
    <p:extLst>
      <p:ext uri="{BB962C8B-B14F-4D97-AF65-F5344CB8AC3E}">
        <p14:creationId xmlns:p14="http://schemas.microsoft.com/office/powerpoint/2010/main" val="40511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09600"/>
          </a:xfrm>
          <a:prstGeom prst="rect">
            <a:avLst/>
          </a:prstGeom>
        </p:spPr>
        <p:txBody>
          <a:bodyPr/>
          <a:lstStyle>
            <a:lvl1pPr>
              <a:defRPr/>
            </a:lvl1pPr>
          </a:lstStyle>
          <a:p>
            <a:pPr algn="ctr"/>
            <a:r>
              <a:rPr lang="en-US" dirty="0">
                <a:ea typeface="ＭＳ Ｐゴシック" charset="0"/>
                <a:cs typeface="ＭＳ Ｐゴシック" charset="0"/>
              </a:rPr>
              <a:t>Right to Organize and Bargain Collectively</a:t>
            </a:r>
            <a:r>
              <a:rPr lang="en-US" sz="800" dirty="0">
                <a:ea typeface="ＭＳ Ｐゴシック" charset="0"/>
                <a:cs typeface="ＭＳ Ｐゴシック" charset="0"/>
              </a:rPr>
              <a:t>1</a:t>
            </a:r>
            <a:endParaRPr lang="en-US" dirty="0">
              <a:ea typeface="ＭＳ Ｐゴシック" charset="0"/>
              <a:cs typeface="ＭＳ Ｐゴシック" charset="0"/>
            </a:endParaRPr>
          </a:p>
        </p:txBody>
      </p:sp>
      <p:sp>
        <p:nvSpPr>
          <p:cNvPr id="18435" name="Rectangle 3"/>
          <p:cNvSpPr>
            <a:spLocks noGrp="1" noChangeArrowheads="1"/>
          </p:cNvSpPr>
          <p:nvPr>
            <p:ph type="body" sz="quarter" idx="10"/>
          </p:nvPr>
        </p:nvSpPr>
        <p:spPr>
          <a:xfrm>
            <a:off x="609600" y="1219200"/>
            <a:ext cx="6643956" cy="4953000"/>
          </a:xfrm>
        </p:spPr>
        <p:txBody>
          <a:bodyPr/>
          <a:lstStyle/>
          <a:p>
            <a:pPr marL="0" indent="0">
              <a:buNone/>
            </a:pPr>
            <a:r>
              <a:rPr lang="en-US" sz="2800" dirty="0">
                <a:solidFill>
                  <a:schemeClr val="tx1"/>
                </a:solidFill>
                <a:latin typeface="+mn-lt"/>
                <a:ea typeface="ＭＳ Ｐゴシック" charset="0"/>
                <a:cs typeface="ＭＳ Ｐゴシック" charset="0"/>
              </a:rPr>
              <a:t>Employees have a fundamental legal right to organize labor unions and to bargain collectively with employers. </a:t>
            </a:r>
          </a:p>
          <a:p>
            <a:pPr marL="0" indent="0">
              <a:buNone/>
            </a:pPr>
            <a:endParaRPr lang="en-US" sz="2800" dirty="0">
              <a:solidFill>
                <a:schemeClr val="tx1"/>
              </a:solidFill>
              <a:latin typeface="+mn-lt"/>
              <a:ea typeface="ＭＳ Ｐゴシック" charset="0"/>
              <a:cs typeface="ＭＳ Ｐゴシック" charset="0"/>
            </a:endParaRPr>
          </a:p>
          <a:p>
            <a:pPr marL="0" indent="0">
              <a:buNone/>
            </a:pPr>
            <a:r>
              <a:rPr lang="en-US" sz="2800" dirty="0">
                <a:solidFill>
                  <a:schemeClr val="tx1"/>
                </a:solidFill>
                <a:latin typeface="+mn-lt"/>
                <a:ea typeface="ＭＳ Ｐゴシック" charset="0"/>
                <a:cs typeface="ＭＳ Ｐゴシック" charset="0"/>
              </a:rPr>
              <a:t>Influence of labor unions has varied during periods in U.S. history</a:t>
            </a:r>
          </a:p>
          <a:p>
            <a:pPr marL="0" indent="0">
              <a:buNone/>
            </a:pPr>
            <a:endParaRPr lang="en-US" sz="2800" dirty="0">
              <a:solidFill>
                <a:schemeClr val="tx1"/>
              </a:solidFill>
              <a:latin typeface="+mn-lt"/>
              <a:ea typeface="ＭＳ Ｐゴシック" charset="0"/>
              <a:cs typeface="ＭＳ Ｐゴシック" charset="0"/>
            </a:endParaRPr>
          </a:p>
          <a:p>
            <a:pPr marL="0" indent="0">
              <a:buNone/>
            </a:pPr>
            <a:r>
              <a:rPr lang="en-US" sz="2800" dirty="0">
                <a:solidFill>
                  <a:schemeClr val="tx1"/>
                </a:solidFill>
                <a:latin typeface="+mn-lt"/>
              </a:rPr>
              <a:t>Although unions overall remain weak, some groups of workers continue to organize. </a:t>
            </a:r>
          </a:p>
          <a:p>
            <a:pPr marL="0" indent="0">
              <a:buNone/>
            </a:pPr>
            <a:endParaRPr lang="en-US" sz="2800" dirty="0">
              <a:solidFill>
                <a:schemeClr val="tx1"/>
              </a:solidFill>
              <a:latin typeface="+mn-lt"/>
              <a:cs typeface="ＭＳ Ｐゴシック" charset="0"/>
            </a:endParaRPr>
          </a:p>
          <a:p>
            <a:pPr marL="0" indent="0">
              <a:buNone/>
            </a:pPr>
            <a:endParaRPr lang="en-US" sz="1400" b="1" dirty="0">
              <a:solidFill>
                <a:schemeClr val="tx1"/>
              </a:solidFill>
              <a:latin typeface="Tahoma" pitchFamily="34" charset="0"/>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7010400" y="1752600"/>
            <a:ext cx="1889634" cy="2487444"/>
          </a:xfrm>
          <a:prstGeom prst="rect">
            <a:avLst/>
          </a:prstGeom>
          <a:ln w="28575" cmpd="sng">
            <a:noFill/>
          </a:ln>
        </p:spPr>
      </p:pic>
      <p:pic>
        <p:nvPicPr>
          <p:cNvPr id="5" name="Picture 4">
            <a:extLst>
              <a:ext uri="{FF2B5EF4-FFF2-40B4-BE49-F238E27FC236}">
                <a16:creationId xmlns:a16="http://schemas.microsoft.com/office/drawing/2014/main" id="{C07CA05A-CEC2-46A0-8E98-8E3FADBB5E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0658" y="5066560"/>
            <a:ext cx="1769118" cy="1258040"/>
          </a:xfrm>
          <a:prstGeom prst="rect">
            <a:avLst/>
          </a:prstGeom>
        </p:spPr>
      </p:pic>
    </p:spTree>
    <p:extLst>
      <p:ext uri="{BB962C8B-B14F-4D97-AF65-F5344CB8AC3E}">
        <p14:creationId xmlns:p14="http://schemas.microsoft.com/office/powerpoint/2010/main" val="619565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a:xfrm>
            <a:off x="457200" y="0"/>
            <a:ext cx="8229600" cy="990600"/>
          </a:xfrm>
          <a:prstGeom prst="rect">
            <a:avLst/>
          </a:prstGeom>
        </p:spPr>
        <p:txBody>
          <a:bodyPr/>
          <a:lstStyle>
            <a:lvl1pPr>
              <a:defRPr/>
            </a:lvl1pPr>
          </a:lstStyle>
          <a:p>
            <a:pPr algn="ctr">
              <a:lnSpc>
                <a:spcPct val="100000"/>
              </a:lnSpc>
              <a:spcBef>
                <a:spcPts val="0"/>
              </a:spcBef>
              <a:spcAft>
                <a:spcPts val="0"/>
              </a:spcAft>
            </a:pPr>
            <a:r>
              <a:rPr lang="en-US" dirty="0"/>
              <a:t>Unionization Rates</a:t>
            </a:r>
            <a:br>
              <a:rPr lang="en-US" dirty="0"/>
            </a:br>
            <a:r>
              <a:rPr lang="en-US" dirty="0"/>
              <a:t>in Selected Industrialized Countries</a:t>
            </a:r>
          </a:p>
        </p:txBody>
      </p:sp>
      <p:sp>
        <p:nvSpPr>
          <p:cNvPr id="4" name="Content Placeholder 3"/>
          <p:cNvSpPr>
            <a:spLocks noGrp="1"/>
          </p:cNvSpPr>
          <p:nvPr>
            <p:ph sz="quarter" idx="12"/>
          </p:nvPr>
        </p:nvSpPr>
        <p:spPr>
          <a:xfrm>
            <a:off x="7170798" y="1147536"/>
            <a:ext cx="1677474" cy="304800"/>
          </a:xfrm>
        </p:spPr>
        <p:txBody>
          <a:bodyPr/>
          <a:lstStyle/>
          <a:p>
            <a:r>
              <a:rPr lang="en-US" sz="1800" dirty="0">
                <a:latin typeface="Tahoma" panose="020B0604030504040204" pitchFamily="34" charset="0"/>
                <a:ea typeface="Tahoma" panose="020B0604030504040204" pitchFamily="34" charset="0"/>
                <a:cs typeface="Tahoma" panose="020B0604030504040204" pitchFamily="34" charset="0"/>
              </a:rPr>
              <a:t>Figure 15.2</a:t>
            </a:r>
          </a:p>
        </p:txBody>
      </p:sp>
      <p:sp>
        <p:nvSpPr>
          <p:cNvPr id="5" name="Content Placeholder 4"/>
          <p:cNvSpPr>
            <a:spLocks noGrp="1"/>
          </p:cNvSpPr>
          <p:nvPr>
            <p:ph sz="quarter" idx="13"/>
          </p:nvPr>
        </p:nvSpPr>
        <p:spPr>
          <a:xfrm>
            <a:off x="1954734" y="1295400"/>
            <a:ext cx="5241630" cy="323850"/>
          </a:xfrm>
        </p:spPr>
        <p:txBody>
          <a:bodyPr/>
          <a:lstStyle/>
          <a:p>
            <a:r>
              <a:rPr lang="en-GB" dirty="0"/>
              <a:t>Copyright © McGraw-Hill Education. Permission required for reproduction or display. </a:t>
            </a:r>
          </a:p>
        </p:txBody>
      </p:sp>
      <p:pic>
        <p:nvPicPr>
          <p:cNvPr id="3" name="Picture 2" descr="This horizontal bar graph depicts the percentage of unionized workers in a number of industrialized n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237" y="1524000"/>
            <a:ext cx="6867525" cy="4686300"/>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extLst>
      <p:ext uri="{BB962C8B-B14F-4D97-AF65-F5344CB8AC3E}">
        <p14:creationId xmlns:p14="http://schemas.microsoft.com/office/powerpoint/2010/main" val="305405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1812"/>
            <a:ext cx="8229600" cy="601133"/>
          </a:xfrm>
          <a:prstGeom prst="rect">
            <a:avLst/>
          </a:prstGeom>
        </p:spPr>
        <p:txBody>
          <a:bodyPr/>
          <a:lstStyle>
            <a:lvl1pPr>
              <a:defRPr/>
            </a:lvl1pPr>
          </a:lstStyle>
          <a:p>
            <a:pPr algn="ctr"/>
            <a:r>
              <a:rPr lang="en-US" dirty="0">
                <a:ea typeface="ＭＳ Ｐゴシック" charset="0"/>
                <a:cs typeface="ＭＳ Ｐゴシック" charset="0"/>
              </a:rPr>
              <a:t>The Right to Safe and Healthy Workplace</a:t>
            </a:r>
          </a:p>
        </p:txBody>
      </p:sp>
      <p:sp>
        <p:nvSpPr>
          <p:cNvPr id="20483" name="Rectangle 3"/>
          <p:cNvSpPr>
            <a:spLocks noGrp="1" noChangeArrowheads="1"/>
          </p:cNvSpPr>
          <p:nvPr>
            <p:ph type="body" sz="quarter" idx="10"/>
          </p:nvPr>
        </p:nvSpPr>
        <p:spPr>
          <a:xfrm>
            <a:off x="685800" y="1219201"/>
            <a:ext cx="7543800" cy="4343400"/>
          </a:xfrm>
        </p:spPr>
        <p:txBody>
          <a:bodyPr/>
          <a:lstStyle/>
          <a:p>
            <a:pPr marL="0" indent="0">
              <a:spcBef>
                <a:spcPts val="0"/>
              </a:spcBef>
              <a:spcAft>
                <a:spcPts val="1200"/>
              </a:spcAft>
              <a:buNone/>
            </a:pPr>
            <a:endParaRPr lang="en-US" dirty="0">
              <a:latin typeface="+mn-lt"/>
            </a:endParaRPr>
          </a:p>
          <a:p>
            <a:pPr marL="0" indent="0">
              <a:spcBef>
                <a:spcPts val="0"/>
              </a:spcBef>
              <a:spcAft>
                <a:spcPts val="1200"/>
              </a:spcAft>
              <a:buNone/>
            </a:pPr>
            <a:r>
              <a:rPr lang="en-US" dirty="0">
                <a:latin typeface="+mn-lt"/>
              </a:rPr>
              <a:t>Annually, slightly more than 3 million workers are injured</a:t>
            </a:r>
          </a:p>
          <a:p>
            <a:pPr marL="0" indent="0">
              <a:spcBef>
                <a:spcPts val="0"/>
              </a:spcBef>
              <a:spcAft>
                <a:spcPts val="1200"/>
              </a:spcAft>
              <a:buNone/>
            </a:pPr>
            <a:endParaRPr lang="en-US" dirty="0">
              <a:latin typeface="+mn-lt"/>
              <a:ea typeface="ＭＳ Ｐゴシック" charset="0"/>
              <a:cs typeface="ＭＳ Ｐゴシック" charset="0"/>
            </a:endParaRPr>
          </a:p>
          <a:p>
            <a:pPr marL="0" indent="0">
              <a:buNone/>
            </a:pPr>
            <a:r>
              <a:rPr lang="en-US" dirty="0">
                <a:latin typeface="+mn-lt"/>
                <a:ea typeface="ＭＳ Ｐゴシック" charset="0"/>
                <a:cs typeface="ＭＳ Ｐゴシック" charset="0"/>
              </a:rPr>
              <a:t>Occupational Safety and Health Act</a:t>
            </a:r>
            <a:endParaRPr lang="en-US" sz="800" dirty="0">
              <a:latin typeface="+mn-lt"/>
              <a:ea typeface="ＭＳ Ｐゴシック" charset="0"/>
              <a:cs typeface="ＭＳ Ｐゴシック"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5029200"/>
            <a:ext cx="2211081" cy="1463951"/>
          </a:xfrm>
          <a:prstGeom prst="rect">
            <a:avLst/>
          </a:prstGeom>
        </p:spPr>
      </p:pic>
    </p:spTree>
    <p:extLst>
      <p:ext uri="{BB962C8B-B14F-4D97-AF65-F5344CB8AC3E}">
        <p14:creationId xmlns:p14="http://schemas.microsoft.com/office/powerpoint/2010/main" val="4250170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533400"/>
          </a:xfrm>
          <a:prstGeom prst="rect">
            <a:avLst/>
          </a:prstGeom>
        </p:spPr>
        <p:txBody>
          <a:bodyPr/>
          <a:lstStyle>
            <a:lvl1pPr>
              <a:defRPr/>
            </a:lvl1pPr>
          </a:lstStyle>
          <a:p>
            <a:pPr algn="ctr"/>
            <a:r>
              <a:rPr lang="en-US" dirty="0">
                <a:ea typeface="ＭＳ Ｐゴシック" charset="0"/>
                <a:cs typeface="ＭＳ Ｐゴシック" charset="0"/>
              </a:rPr>
              <a:t>Job Security and the Right to Due Process</a:t>
            </a:r>
            <a:r>
              <a:rPr lang="en-US" sz="800" dirty="0">
                <a:ea typeface="ＭＳ Ｐゴシック" charset="0"/>
                <a:cs typeface="ＭＳ Ｐゴシック" charset="0"/>
              </a:rPr>
              <a:t>1</a:t>
            </a:r>
            <a:endParaRPr lang="en-US" strike="sngStrike" dirty="0">
              <a:ea typeface="ＭＳ Ｐゴシック" charset="0"/>
              <a:cs typeface="ＭＳ Ｐゴシック" charset="0"/>
            </a:endParaRPr>
          </a:p>
        </p:txBody>
      </p:sp>
      <p:sp>
        <p:nvSpPr>
          <p:cNvPr id="22531" name="Rectangle 3"/>
          <p:cNvSpPr>
            <a:spLocks noGrp="1" noChangeArrowheads="1"/>
          </p:cNvSpPr>
          <p:nvPr>
            <p:ph type="body" sz="quarter" idx="10"/>
          </p:nvPr>
        </p:nvSpPr>
        <p:spPr>
          <a:xfrm>
            <a:off x="685800" y="1549400"/>
            <a:ext cx="5047545" cy="4699000"/>
          </a:xfrm>
        </p:spPr>
        <p:txBody>
          <a:bodyPr/>
          <a:lstStyle/>
          <a:p>
            <a:pPr marL="0" indent="0">
              <a:lnSpc>
                <a:spcPct val="90000"/>
              </a:lnSpc>
              <a:spcBef>
                <a:spcPts val="0"/>
              </a:spcBef>
              <a:spcAft>
                <a:spcPts val="1200"/>
              </a:spcAft>
              <a:buNone/>
            </a:pPr>
            <a:r>
              <a:rPr lang="en-US" sz="2800" dirty="0">
                <a:solidFill>
                  <a:schemeClr val="tx1"/>
                </a:solidFill>
                <a:latin typeface="+mn-lt"/>
                <a:cs typeface="ＭＳ Ｐゴシック" charset="0"/>
              </a:rPr>
              <a:t>Since late </a:t>
            </a:r>
            <a:r>
              <a:rPr lang="en-US" sz="2800" dirty="0">
                <a:solidFill>
                  <a:schemeClr val="tx1"/>
                </a:solidFill>
                <a:latin typeface="+mn-lt"/>
                <a:ea typeface="ＭＳ Ｐゴシック" charset="0"/>
                <a:cs typeface="ＭＳ Ｐゴシック" charset="0"/>
              </a:rPr>
              <a:t>1800s, the legal basis for the employment relationship has been </a:t>
            </a:r>
            <a:r>
              <a:rPr lang="en-US" sz="2800" i="1" dirty="0">
                <a:solidFill>
                  <a:schemeClr val="tx1"/>
                </a:solidFill>
                <a:latin typeface="+mn-lt"/>
                <a:ea typeface="ＭＳ Ｐゴシック" charset="0"/>
                <a:cs typeface="ＭＳ Ｐゴシック" charset="0"/>
              </a:rPr>
              <a:t>employment-at-will</a:t>
            </a:r>
            <a:r>
              <a:rPr lang="en-US" sz="2800" dirty="0">
                <a:solidFill>
                  <a:schemeClr val="tx1"/>
                </a:solidFill>
                <a:latin typeface="+mn-lt"/>
                <a:ea typeface="ＭＳ Ｐゴシック" charset="0"/>
                <a:cs typeface="ＭＳ Ｐゴシック" charset="0"/>
              </a:rPr>
              <a:t>.</a:t>
            </a:r>
          </a:p>
          <a:p>
            <a:pPr marL="0" indent="0">
              <a:lnSpc>
                <a:spcPct val="90000"/>
              </a:lnSpc>
              <a:spcBef>
                <a:spcPts val="0"/>
              </a:spcBef>
              <a:spcAft>
                <a:spcPts val="1200"/>
              </a:spcAft>
              <a:buNone/>
            </a:pPr>
            <a:endParaRPr lang="en-US" sz="2800" dirty="0">
              <a:solidFill>
                <a:schemeClr val="tx1"/>
              </a:solidFill>
              <a:latin typeface="+mn-lt"/>
              <a:ea typeface="ＭＳ Ｐゴシック" charset="0"/>
              <a:cs typeface="ＭＳ Ｐゴシック" charset="0"/>
            </a:endParaRPr>
          </a:p>
          <a:p>
            <a:pPr marL="0" indent="0">
              <a:spcBef>
                <a:spcPts val="0"/>
              </a:spcBef>
              <a:spcAft>
                <a:spcPts val="1200"/>
              </a:spcAft>
              <a:buNone/>
            </a:pPr>
            <a:r>
              <a:rPr lang="en-US" sz="2800" dirty="0">
                <a:solidFill>
                  <a:schemeClr val="tx1"/>
                </a:solidFill>
                <a:latin typeface="+mn-lt"/>
                <a:ea typeface="MS PGothic" panose="020B0600070205080204" pitchFamily="34" charset="-128"/>
                <a:cs typeface="MS PGothic" panose="020B0600070205080204" pitchFamily="34" charset="-128"/>
              </a:rPr>
              <a:t>Many union contracts say employees can be fired only “for just cause,”</a:t>
            </a:r>
            <a:endParaRPr lang="en-US" sz="2800" dirty="0">
              <a:solidFill>
                <a:schemeClr val="tx1"/>
              </a:solidFill>
              <a:latin typeface="+mn-lt"/>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6127045" y="1600200"/>
            <a:ext cx="2864555" cy="4114800"/>
          </a:xfrm>
          <a:prstGeom prst="rect">
            <a:avLst/>
          </a:prstGeom>
          <a:ln w="28575" cmpd="sng">
            <a:noFill/>
          </a:ln>
        </p:spPr>
      </p:pic>
    </p:spTree>
    <p:extLst>
      <p:ext uri="{BB962C8B-B14F-4D97-AF65-F5344CB8AC3E}">
        <p14:creationId xmlns:p14="http://schemas.microsoft.com/office/powerpoint/2010/main" val="245723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57200" y="381000"/>
            <a:ext cx="8229600" cy="609600"/>
          </a:xfrm>
          <a:prstGeom prst="rect">
            <a:avLst/>
          </a:prstGeom>
        </p:spPr>
        <p:txBody>
          <a:bodyPr>
            <a:noAutofit/>
          </a:bodyPr>
          <a:lstStyle>
            <a:lvl1pPr>
              <a:defRPr/>
            </a:lvl1pPr>
          </a:lstStyle>
          <a:p>
            <a:pPr algn="ctr"/>
            <a:r>
              <a:rPr lang="en-US" dirty="0"/>
              <a:t>Wages and Income Inequality</a:t>
            </a:r>
            <a:r>
              <a:rPr lang="en-US" sz="800" dirty="0"/>
              <a:t>1</a:t>
            </a:r>
            <a:endParaRPr lang="en-US" dirty="0"/>
          </a:p>
        </p:txBody>
      </p:sp>
      <p:sp>
        <p:nvSpPr>
          <p:cNvPr id="16" name="Content Placeholder 15"/>
          <p:cNvSpPr>
            <a:spLocks noGrp="1"/>
          </p:cNvSpPr>
          <p:nvPr>
            <p:ph sz="quarter" idx="12"/>
          </p:nvPr>
        </p:nvSpPr>
        <p:spPr>
          <a:xfrm>
            <a:off x="600386" y="2097741"/>
            <a:ext cx="1828800" cy="1050472"/>
          </a:xfrm>
        </p:spPr>
        <p:txBody>
          <a:bodyPr/>
          <a:lstStyle/>
          <a:p>
            <a:pPr marL="0" indent="0" algn="ctr">
              <a:lnSpc>
                <a:spcPct val="100000"/>
              </a:lnSpc>
              <a:buNone/>
            </a:pPr>
            <a:r>
              <a:rPr lang="en-US" sz="1600" dirty="0">
                <a:solidFill>
                  <a:schemeClr val="bg1"/>
                </a:solidFill>
              </a:rPr>
              <a:t>What is the relationship between inequality and wages?</a:t>
            </a:r>
          </a:p>
        </p:txBody>
      </p:sp>
      <p:sp>
        <p:nvSpPr>
          <p:cNvPr id="17" name="Content Placeholder 16"/>
          <p:cNvSpPr>
            <a:spLocks noGrp="1"/>
          </p:cNvSpPr>
          <p:nvPr>
            <p:ph sz="quarter" idx="13"/>
          </p:nvPr>
        </p:nvSpPr>
        <p:spPr>
          <a:xfrm>
            <a:off x="3505200" y="1855694"/>
            <a:ext cx="2137833" cy="1752600"/>
          </a:xfrm>
        </p:spPr>
        <p:txBody>
          <a:bodyPr/>
          <a:lstStyle/>
          <a:p>
            <a:pPr marL="0" indent="0" algn="ctr">
              <a:lnSpc>
                <a:spcPct val="100000"/>
              </a:lnSpc>
              <a:buNone/>
            </a:pPr>
            <a:r>
              <a:rPr lang="en-US" sz="1600" dirty="0">
                <a:solidFill>
                  <a:schemeClr val="bg1"/>
                </a:solidFill>
              </a:rPr>
              <a:t>What responsibility if any does business bear for the sharp differences in life circumstances between those at the top and bottom of society?</a:t>
            </a:r>
          </a:p>
        </p:txBody>
      </p:sp>
      <p:sp>
        <p:nvSpPr>
          <p:cNvPr id="15" name="Text Placeholder 14"/>
          <p:cNvSpPr>
            <a:spLocks noGrp="1"/>
          </p:cNvSpPr>
          <p:nvPr>
            <p:ph type="body" sz="quarter" idx="11"/>
          </p:nvPr>
        </p:nvSpPr>
        <p:spPr>
          <a:xfrm>
            <a:off x="7086600" y="2209800"/>
            <a:ext cx="1461736" cy="1009650"/>
          </a:xfrm>
        </p:spPr>
        <p:txBody>
          <a:bodyPr/>
          <a:lstStyle/>
          <a:p>
            <a:pPr>
              <a:lnSpc>
                <a:spcPct val="100000"/>
              </a:lnSpc>
            </a:pPr>
            <a:r>
              <a:rPr lang="en-US" sz="1600" b="0" dirty="0">
                <a:solidFill>
                  <a:schemeClr val="bg1"/>
                </a:solidFill>
              </a:rPr>
              <a:t>How should wages be determined? What is fair?</a:t>
            </a:r>
          </a:p>
        </p:txBody>
      </p:sp>
      <p:pic>
        <p:nvPicPr>
          <p:cNvPr id="3" name="Picture 2" descr="This image depicts a man talking to a woman in a conference room."/>
          <p:cNvPicPr>
            <a:picLocks noChangeAspect="1"/>
          </p:cNvPicPr>
          <p:nvPr/>
        </p:nvPicPr>
        <p:blipFill>
          <a:blip r:embed="rId3"/>
          <a:stretch>
            <a:fillRect/>
          </a:stretch>
        </p:blipFill>
        <p:spPr>
          <a:xfrm>
            <a:off x="3705929" y="4607378"/>
            <a:ext cx="2161471" cy="1852689"/>
          </a:xfrm>
          <a:prstGeom prst="rect">
            <a:avLst/>
          </a:prstGeom>
        </p:spPr>
      </p:pic>
    </p:spTree>
    <p:extLst>
      <p:ext uri="{BB962C8B-B14F-4D97-AF65-F5344CB8AC3E}">
        <p14:creationId xmlns:p14="http://schemas.microsoft.com/office/powerpoint/2010/main" val="118628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a:xfrm>
            <a:off x="457200" y="0"/>
            <a:ext cx="8229600" cy="941511"/>
          </a:xfrm>
          <a:prstGeom prst="rect">
            <a:avLst/>
          </a:prstGeom>
        </p:spPr>
        <p:txBody>
          <a:bodyPr/>
          <a:lstStyle>
            <a:lvl1pPr>
              <a:defRPr/>
            </a:lvl1pPr>
          </a:lstStyle>
          <a:p>
            <a:pPr algn="ctr">
              <a:lnSpc>
                <a:spcPct val="100000"/>
              </a:lnSpc>
              <a:spcBef>
                <a:spcPts val="3000"/>
              </a:spcBef>
            </a:pPr>
            <a:r>
              <a:rPr lang="en-US" dirty="0"/>
              <a:t>Income Inequality in the United States, </a:t>
            </a:r>
            <a:br>
              <a:rPr lang="en-US" dirty="0"/>
            </a:br>
            <a:r>
              <a:rPr lang="en-US" dirty="0"/>
              <a:t>1917-2015</a:t>
            </a:r>
            <a:endParaRPr lang="en-US" strike="sngStrike" dirty="0"/>
          </a:p>
        </p:txBody>
      </p:sp>
      <p:sp>
        <p:nvSpPr>
          <p:cNvPr id="4" name="Content Placeholder 3"/>
          <p:cNvSpPr>
            <a:spLocks noGrp="1"/>
          </p:cNvSpPr>
          <p:nvPr>
            <p:ph sz="quarter" idx="12"/>
          </p:nvPr>
        </p:nvSpPr>
        <p:spPr>
          <a:xfrm>
            <a:off x="7022205" y="1109436"/>
            <a:ext cx="1600200" cy="381000"/>
          </a:xfrm>
        </p:spPr>
        <p:txBody>
          <a:bodyPr/>
          <a:lstStyle/>
          <a:p>
            <a:r>
              <a:rPr lang="en-US" dirty="0">
                <a:latin typeface="Arial"/>
                <a:cs typeface="Arial"/>
              </a:rPr>
              <a:t>Figure 15.3</a:t>
            </a:r>
          </a:p>
        </p:txBody>
      </p:sp>
      <p:sp>
        <p:nvSpPr>
          <p:cNvPr id="5" name="Content Placeholder 4"/>
          <p:cNvSpPr>
            <a:spLocks noGrp="1"/>
          </p:cNvSpPr>
          <p:nvPr>
            <p:ph sz="quarter" idx="13"/>
          </p:nvPr>
        </p:nvSpPr>
        <p:spPr>
          <a:xfrm>
            <a:off x="2157210" y="1505961"/>
            <a:ext cx="4864995" cy="242103"/>
          </a:xfrm>
        </p:spPr>
        <p:txBody>
          <a:bodyPr/>
          <a:lstStyle/>
          <a:p>
            <a:r>
              <a:rPr lang="en-GB" dirty="0"/>
              <a:t>Copyright © McGraw-Hill Education. Permission required for reproduction or display. </a:t>
            </a:r>
          </a:p>
        </p:txBody>
      </p:sp>
      <p:sp>
        <p:nvSpPr>
          <p:cNvPr id="6" name="TextBox 5">
            <a:hlinkClick r:id="rId3"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pic>
        <p:nvPicPr>
          <p:cNvPr id="2" name="Picture 1" descr="This jagged line graph illustrates income inequality in the United States from 1917 to 2015.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175" y="1733550"/>
            <a:ext cx="7867650" cy="4438650"/>
          </a:xfrm>
          <a:prstGeom prst="rect">
            <a:avLst/>
          </a:prstGeom>
        </p:spPr>
      </p:pic>
    </p:spTree>
    <p:extLst>
      <p:ext uri="{BB962C8B-B14F-4D97-AF65-F5344CB8AC3E}">
        <p14:creationId xmlns:p14="http://schemas.microsoft.com/office/powerpoint/2010/main" val="36702895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3061</TotalTime>
  <Words>2286</Words>
  <Application>Microsoft Office PowerPoint</Application>
  <PresentationFormat>On-screen Show (4:3)</PresentationFormat>
  <Paragraphs>268</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Tahoma</vt:lpstr>
      <vt:lpstr>Times New Roman</vt:lpstr>
      <vt:lpstr>Wingdings</vt:lpstr>
      <vt:lpstr>Business and Society Template final sample</vt:lpstr>
      <vt:lpstr>Employees and the Corporation</vt:lpstr>
      <vt:lpstr>Major Rights of Employees </vt:lpstr>
      <vt:lpstr>Workplace Rights</vt:lpstr>
      <vt:lpstr>Right to Organize and Bargain Collectively1</vt:lpstr>
      <vt:lpstr>Unionization Rates in Selected Industrialized Countries</vt:lpstr>
      <vt:lpstr>The Right to Safe and Healthy Workplace</vt:lpstr>
      <vt:lpstr>Job Security and the Right to Due Process1</vt:lpstr>
      <vt:lpstr>Wages and Income Inequality1</vt:lpstr>
      <vt:lpstr>Income Inequality in the United States,  1917-2015</vt:lpstr>
      <vt:lpstr>Wages and Income Inequality2</vt:lpstr>
      <vt:lpstr>Percentage of Living Wage Covered by Minimum Wage</vt:lpstr>
      <vt:lpstr>Percentage of Living Wage Covered by Minimum Wage Text Alternative</vt:lpstr>
      <vt:lpstr>Privacy in the Workplace</vt:lpstr>
      <vt:lpstr>Privacy in the Workplace:</vt:lpstr>
      <vt:lpstr>Whistle-blowing and Free Speech in the Workplace1</vt:lpstr>
      <vt:lpstr>End of Main Content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15 Employees and the Corporation</dc:title>
  <dc:creator>Arnaud, Anke U.</dc:creator>
  <cp:lastModifiedBy>zelimir Todorovic</cp:lastModifiedBy>
  <cp:revision>130</cp:revision>
  <cp:lastPrinted>1601-01-01T00:00:00Z</cp:lastPrinted>
  <dcterms:created xsi:type="dcterms:W3CDTF">2016-01-15T13:39:39Z</dcterms:created>
  <dcterms:modified xsi:type="dcterms:W3CDTF">2020-06-20T01:27:14Z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